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7" r:id="rId4"/>
    <p:sldId id="332" r:id="rId5"/>
    <p:sldId id="333" r:id="rId6"/>
    <p:sldId id="334" r:id="rId7"/>
    <p:sldId id="302" r:id="rId8"/>
    <p:sldId id="308" r:id="rId9"/>
    <p:sldId id="309" r:id="rId10"/>
    <p:sldId id="328" r:id="rId11"/>
    <p:sldId id="331" r:id="rId12"/>
    <p:sldId id="330" r:id="rId13"/>
    <p:sldId id="329" r:id="rId14"/>
  </p:sldIdLst>
  <p:sldSz cx="9144000" cy="6858000" type="screen4x3"/>
  <p:notesSz cx="6735763" cy="98663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8E0000"/>
    <a:srgbClr val="800000"/>
    <a:srgbClr val="00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3" autoAdjust="0"/>
    <p:restoredTop sz="92464" autoAdjust="0"/>
  </p:normalViewPr>
  <p:slideViewPr>
    <p:cSldViewPr>
      <p:cViewPr>
        <p:scale>
          <a:sx n="90" d="100"/>
          <a:sy n="90" d="100"/>
        </p:scale>
        <p:origin x="-480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6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553697-7399-4C4C-9CC7-5269608DD8F6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A7729BE0-1AAB-4288-BB61-893164CC458B}">
      <dgm:prSet phldrT="[Texte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fr-FR" b="1" dirty="0" smtClean="0"/>
            <a:t>Frais de dossier</a:t>
          </a:r>
          <a:endParaRPr lang="fr-FR" b="1" dirty="0"/>
        </a:p>
      </dgm:t>
    </dgm:pt>
    <dgm:pt modelId="{DDA37B74-A1CD-4DBB-A402-F1E9D07E8EC9}" type="parTrans" cxnId="{70BF0658-7428-43A8-9DE8-B432B17826A8}">
      <dgm:prSet/>
      <dgm:spPr/>
      <dgm:t>
        <a:bodyPr/>
        <a:lstStyle/>
        <a:p>
          <a:endParaRPr lang="fr-FR"/>
        </a:p>
      </dgm:t>
    </dgm:pt>
    <dgm:pt modelId="{2DEFE0D9-3920-4841-8352-124F4D9F7A61}" type="sibTrans" cxnId="{70BF0658-7428-43A8-9DE8-B432B17826A8}">
      <dgm:prSet/>
      <dgm:spPr>
        <a:solidFill>
          <a:srgbClr val="FF0000"/>
        </a:solidFill>
        <a:ln>
          <a:solidFill>
            <a:schemeClr val="tx1"/>
          </a:solidFill>
        </a:ln>
      </dgm:spPr>
      <dgm:t>
        <a:bodyPr/>
        <a:lstStyle/>
        <a:p>
          <a:endParaRPr lang="fr-FR" dirty="0"/>
        </a:p>
      </dgm:t>
    </dgm:pt>
    <dgm:pt modelId="{B9A929F0-EC1B-4B91-8621-E44E56113A30}">
      <dgm:prSet phldrT="[Texte]"/>
      <dgm:spPr>
        <a:solidFill>
          <a:srgbClr val="008000"/>
        </a:solidFill>
      </dgm:spPr>
      <dgm:t>
        <a:bodyPr/>
        <a:lstStyle/>
        <a:p>
          <a:r>
            <a:rPr lang="fr-FR" b="1" dirty="0" smtClean="0"/>
            <a:t>Fonds de garantie</a:t>
          </a:r>
          <a:endParaRPr lang="fr-FR" b="1" dirty="0"/>
        </a:p>
      </dgm:t>
    </dgm:pt>
    <dgm:pt modelId="{197C4901-E109-411E-BFA0-3952988F7EA3}" type="parTrans" cxnId="{35EF8292-417E-444C-854D-15B46B4ABE46}">
      <dgm:prSet/>
      <dgm:spPr/>
      <dgm:t>
        <a:bodyPr/>
        <a:lstStyle/>
        <a:p>
          <a:endParaRPr lang="fr-FR"/>
        </a:p>
      </dgm:t>
    </dgm:pt>
    <dgm:pt modelId="{59490514-7736-4957-A66B-7C00DDDA2854}" type="sibTrans" cxnId="{35EF8292-417E-444C-854D-15B46B4ABE46}">
      <dgm:prSet/>
      <dgm:spPr>
        <a:solidFill>
          <a:srgbClr val="FF0000"/>
        </a:solidFill>
        <a:ln>
          <a:solidFill>
            <a:schemeClr val="tx1"/>
          </a:solidFill>
        </a:ln>
      </dgm:spPr>
      <dgm:t>
        <a:bodyPr/>
        <a:lstStyle/>
        <a:p>
          <a:endParaRPr lang="fr-FR" dirty="0"/>
        </a:p>
      </dgm:t>
    </dgm:pt>
    <dgm:pt modelId="{CC1D9697-98D6-4829-9993-4A7AF7BADF06}">
      <dgm:prSet phldrT="[Texte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fr-FR" b="1" dirty="0" smtClean="0"/>
            <a:t>Commissions</a:t>
          </a:r>
          <a:endParaRPr lang="fr-FR" b="1" dirty="0"/>
        </a:p>
      </dgm:t>
    </dgm:pt>
    <dgm:pt modelId="{3BED1688-CD69-4615-B995-A458D9334338}" type="parTrans" cxnId="{930155B5-1929-4FD8-9337-4368D2CC2DF7}">
      <dgm:prSet/>
      <dgm:spPr/>
      <dgm:t>
        <a:bodyPr/>
        <a:lstStyle/>
        <a:p>
          <a:endParaRPr lang="fr-FR"/>
        </a:p>
      </dgm:t>
    </dgm:pt>
    <dgm:pt modelId="{AE688BDF-2803-43AF-A125-8DB72344BDDE}" type="sibTrans" cxnId="{930155B5-1929-4FD8-9337-4368D2CC2DF7}">
      <dgm:prSet/>
      <dgm:spPr/>
      <dgm:t>
        <a:bodyPr/>
        <a:lstStyle/>
        <a:p>
          <a:endParaRPr lang="fr-FR"/>
        </a:p>
      </dgm:t>
    </dgm:pt>
    <dgm:pt modelId="{AAE5D0BC-FE68-4E65-871B-D4E7916DC2F9}" type="pres">
      <dgm:prSet presAssocID="{56553697-7399-4C4C-9CC7-5269608DD8F6}" presName="Name0" presStyleCnt="0">
        <dgm:presLayoutVars>
          <dgm:dir/>
          <dgm:resizeHandles val="exact"/>
        </dgm:presLayoutVars>
      </dgm:prSet>
      <dgm:spPr/>
    </dgm:pt>
    <dgm:pt modelId="{6A952C9C-C0E1-4C34-A469-D77DED3F006F}" type="pres">
      <dgm:prSet presAssocID="{A7729BE0-1AAB-4288-BB61-893164CC458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05FFBA7-F178-4FDA-AE9D-96325F0B9C5A}" type="pres">
      <dgm:prSet presAssocID="{2DEFE0D9-3920-4841-8352-124F4D9F7A61}" presName="sibTrans" presStyleLbl="sibTrans2D1" presStyleIdx="0" presStyleCnt="2"/>
      <dgm:spPr>
        <a:prstGeom prst="mathPlus">
          <a:avLst/>
        </a:prstGeom>
      </dgm:spPr>
      <dgm:t>
        <a:bodyPr/>
        <a:lstStyle/>
        <a:p>
          <a:endParaRPr lang="fr-FR"/>
        </a:p>
      </dgm:t>
    </dgm:pt>
    <dgm:pt modelId="{18F5FB6D-583C-4276-BA29-B742EB1DD6D3}" type="pres">
      <dgm:prSet presAssocID="{2DEFE0D9-3920-4841-8352-124F4D9F7A61}" presName="connectorText" presStyleLbl="sibTrans2D1" presStyleIdx="0" presStyleCnt="2"/>
      <dgm:spPr/>
      <dgm:t>
        <a:bodyPr/>
        <a:lstStyle/>
        <a:p>
          <a:endParaRPr lang="fr-FR"/>
        </a:p>
      </dgm:t>
    </dgm:pt>
    <dgm:pt modelId="{5CD7E298-A35E-458D-954D-3C466F288658}" type="pres">
      <dgm:prSet presAssocID="{B9A929F0-EC1B-4B91-8621-E44E56113A3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D51138-ADDD-44A2-AFDF-603D45201150}" type="pres">
      <dgm:prSet presAssocID="{59490514-7736-4957-A66B-7C00DDDA2854}" presName="sibTrans" presStyleLbl="sibTrans2D1" presStyleIdx="1" presStyleCnt="2"/>
      <dgm:spPr>
        <a:prstGeom prst="mathPlus">
          <a:avLst/>
        </a:prstGeom>
      </dgm:spPr>
      <dgm:t>
        <a:bodyPr/>
        <a:lstStyle/>
        <a:p>
          <a:endParaRPr lang="fr-FR"/>
        </a:p>
      </dgm:t>
    </dgm:pt>
    <dgm:pt modelId="{2967588B-68B1-4CC8-BA8E-7BC9CAB26150}" type="pres">
      <dgm:prSet presAssocID="{59490514-7736-4957-A66B-7C00DDDA2854}" presName="connectorText" presStyleLbl="sibTrans2D1" presStyleIdx="1" presStyleCnt="2"/>
      <dgm:spPr/>
      <dgm:t>
        <a:bodyPr/>
        <a:lstStyle/>
        <a:p>
          <a:endParaRPr lang="fr-FR"/>
        </a:p>
      </dgm:t>
    </dgm:pt>
    <dgm:pt modelId="{A8B1ABDD-BD8C-4F2A-BA28-17ACED857505}" type="pres">
      <dgm:prSet presAssocID="{CC1D9697-98D6-4829-9993-4A7AF7BADF0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5EF8292-417E-444C-854D-15B46B4ABE46}" srcId="{56553697-7399-4C4C-9CC7-5269608DD8F6}" destId="{B9A929F0-EC1B-4B91-8621-E44E56113A30}" srcOrd="1" destOrd="0" parTransId="{197C4901-E109-411E-BFA0-3952988F7EA3}" sibTransId="{59490514-7736-4957-A66B-7C00DDDA2854}"/>
    <dgm:cxn modelId="{C6521192-A55A-4C03-A13E-94A0B450A080}" type="presOf" srcId="{2DEFE0D9-3920-4841-8352-124F4D9F7A61}" destId="{18F5FB6D-583C-4276-BA29-B742EB1DD6D3}" srcOrd="1" destOrd="0" presId="urn:microsoft.com/office/officeart/2005/8/layout/process1"/>
    <dgm:cxn modelId="{1D6AE095-5CEF-4518-B0C6-191221BAB663}" type="presOf" srcId="{56553697-7399-4C4C-9CC7-5269608DD8F6}" destId="{AAE5D0BC-FE68-4E65-871B-D4E7916DC2F9}" srcOrd="0" destOrd="0" presId="urn:microsoft.com/office/officeart/2005/8/layout/process1"/>
    <dgm:cxn modelId="{BF1ADF40-5970-4659-BE53-B4667DCB22F2}" type="presOf" srcId="{59490514-7736-4957-A66B-7C00DDDA2854}" destId="{2967588B-68B1-4CC8-BA8E-7BC9CAB26150}" srcOrd="1" destOrd="0" presId="urn:microsoft.com/office/officeart/2005/8/layout/process1"/>
    <dgm:cxn modelId="{A7C10D5E-5DD6-4C64-A74C-4BFE7D846A84}" type="presOf" srcId="{CC1D9697-98D6-4829-9993-4A7AF7BADF06}" destId="{A8B1ABDD-BD8C-4F2A-BA28-17ACED857505}" srcOrd="0" destOrd="0" presId="urn:microsoft.com/office/officeart/2005/8/layout/process1"/>
    <dgm:cxn modelId="{5A787B89-5183-4279-BA1C-9EDAE74887D4}" type="presOf" srcId="{2DEFE0D9-3920-4841-8352-124F4D9F7A61}" destId="{805FFBA7-F178-4FDA-AE9D-96325F0B9C5A}" srcOrd="0" destOrd="0" presId="urn:microsoft.com/office/officeart/2005/8/layout/process1"/>
    <dgm:cxn modelId="{70BF0658-7428-43A8-9DE8-B432B17826A8}" srcId="{56553697-7399-4C4C-9CC7-5269608DD8F6}" destId="{A7729BE0-1AAB-4288-BB61-893164CC458B}" srcOrd="0" destOrd="0" parTransId="{DDA37B74-A1CD-4DBB-A402-F1E9D07E8EC9}" sibTransId="{2DEFE0D9-3920-4841-8352-124F4D9F7A61}"/>
    <dgm:cxn modelId="{930155B5-1929-4FD8-9337-4368D2CC2DF7}" srcId="{56553697-7399-4C4C-9CC7-5269608DD8F6}" destId="{CC1D9697-98D6-4829-9993-4A7AF7BADF06}" srcOrd="2" destOrd="0" parTransId="{3BED1688-CD69-4615-B995-A458D9334338}" sibTransId="{AE688BDF-2803-43AF-A125-8DB72344BDDE}"/>
    <dgm:cxn modelId="{C88D00A0-DBC7-46A0-BDDE-AD340DE0F1B6}" type="presOf" srcId="{59490514-7736-4957-A66B-7C00DDDA2854}" destId="{8DD51138-ADDD-44A2-AFDF-603D45201150}" srcOrd="0" destOrd="0" presId="urn:microsoft.com/office/officeart/2005/8/layout/process1"/>
    <dgm:cxn modelId="{312B18DA-9922-4ED2-B1A0-5EFD48030C78}" type="presOf" srcId="{B9A929F0-EC1B-4B91-8621-E44E56113A30}" destId="{5CD7E298-A35E-458D-954D-3C466F288658}" srcOrd="0" destOrd="0" presId="urn:microsoft.com/office/officeart/2005/8/layout/process1"/>
    <dgm:cxn modelId="{41722253-1395-4E09-AD39-ABBE97F24E70}" type="presOf" srcId="{A7729BE0-1AAB-4288-BB61-893164CC458B}" destId="{6A952C9C-C0E1-4C34-A469-D77DED3F006F}" srcOrd="0" destOrd="0" presId="urn:microsoft.com/office/officeart/2005/8/layout/process1"/>
    <dgm:cxn modelId="{9DAA9F90-D5BD-4F95-B28F-61B68A348B0C}" type="presParOf" srcId="{AAE5D0BC-FE68-4E65-871B-D4E7916DC2F9}" destId="{6A952C9C-C0E1-4C34-A469-D77DED3F006F}" srcOrd="0" destOrd="0" presId="urn:microsoft.com/office/officeart/2005/8/layout/process1"/>
    <dgm:cxn modelId="{211833FD-4706-4090-A0E6-F5121E943F9D}" type="presParOf" srcId="{AAE5D0BC-FE68-4E65-871B-D4E7916DC2F9}" destId="{805FFBA7-F178-4FDA-AE9D-96325F0B9C5A}" srcOrd="1" destOrd="0" presId="urn:microsoft.com/office/officeart/2005/8/layout/process1"/>
    <dgm:cxn modelId="{987071C2-9F00-4E0E-812B-24405842CF72}" type="presParOf" srcId="{805FFBA7-F178-4FDA-AE9D-96325F0B9C5A}" destId="{18F5FB6D-583C-4276-BA29-B742EB1DD6D3}" srcOrd="0" destOrd="0" presId="urn:microsoft.com/office/officeart/2005/8/layout/process1"/>
    <dgm:cxn modelId="{10272AC6-4A48-48B6-B124-9D9DA6BEBA87}" type="presParOf" srcId="{AAE5D0BC-FE68-4E65-871B-D4E7916DC2F9}" destId="{5CD7E298-A35E-458D-954D-3C466F288658}" srcOrd="2" destOrd="0" presId="urn:microsoft.com/office/officeart/2005/8/layout/process1"/>
    <dgm:cxn modelId="{A81984ED-6FB9-4E00-AC1B-3AB10AB991A7}" type="presParOf" srcId="{AAE5D0BC-FE68-4E65-871B-D4E7916DC2F9}" destId="{8DD51138-ADDD-44A2-AFDF-603D45201150}" srcOrd="3" destOrd="0" presId="urn:microsoft.com/office/officeart/2005/8/layout/process1"/>
    <dgm:cxn modelId="{C4E9345B-C230-44F6-AAC1-C8C31594A4BB}" type="presParOf" srcId="{8DD51138-ADDD-44A2-AFDF-603D45201150}" destId="{2967588B-68B1-4CC8-BA8E-7BC9CAB26150}" srcOrd="0" destOrd="0" presId="urn:microsoft.com/office/officeart/2005/8/layout/process1"/>
    <dgm:cxn modelId="{2BE1D9C3-EA6D-4137-90D5-EC7131021B89}" type="presParOf" srcId="{AAE5D0BC-FE68-4E65-871B-D4E7916DC2F9}" destId="{A8B1ABDD-BD8C-4F2A-BA28-17ACED857505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19565" cy="493789"/>
          </a:xfrm>
          <a:prstGeom prst="rect">
            <a:avLst/>
          </a:prstGeom>
        </p:spPr>
        <p:txBody>
          <a:bodyPr vert="horz" lIns="90730" tIns="45366" rIns="90730" bIns="45366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14629" y="3"/>
            <a:ext cx="2919565" cy="493789"/>
          </a:xfrm>
          <a:prstGeom prst="rect">
            <a:avLst/>
          </a:prstGeom>
        </p:spPr>
        <p:txBody>
          <a:bodyPr vert="horz" lIns="90730" tIns="45366" rIns="90730" bIns="45366" rtlCol="0"/>
          <a:lstStyle>
            <a:lvl1pPr algn="r">
              <a:defRPr sz="1200"/>
            </a:lvl1pPr>
          </a:lstStyle>
          <a:p>
            <a:pPr>
              <a:defRPr/>
            </a:pPr>
            <a:fld id="{6ADD659E-29E1-41EB-B978-E2F358D257B5}" type="datetimeFigureOut">
              <a:rPr lang="fr-FR"/>
              <a:pPr>
                <a:defRPr/>
              </a:pPr>
              <a:t>20/05/2016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3" y="9370947"/>
            <a:ext cx="2919565" cy="493789"/>
          </a:xfrm>
          <a:prstGeom prst="rect">
            <a:avLst/>
          </a:prstGeom>
        </p:spPr>
        <p:txBody>
          <a:bodyPr vert="horz" lIns="90730" tIns="45366" rIns="90730" bIns="4536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14629" y="9370947"/>
            <a:ext cx="2919565" cy="493789"/>
          </a:xfrm>
          <a:prstGeom prst="rect">
            <a:avLst/>
          </a:prstGeom>
        </p:spPr>
        <p:txBody>
          <a:bodyPr vert="horz" lIns="90730" tIns="45366" rIns="90730" bIns="45366" rtlCol="0" anchor="b"/>
          <a:lstStyle>
            <a:lvl1pPr algn="r">
              <a:defRPr sz="1200"/>
            </a:lvl1pPr>
          </a:lstStyle>
          <a:p>
            <a:pPr>
              <a:defRPr/>
            </a:pPr>
            <a:fld id="{A0DA1F0E-D3EC-4508-8C13-A0A8D26B902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342633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19413" cy="493713"/>
          </a:xfrm>
          <a:prstGeom prst="rect">
            <a:avLst/>
          </a:prstGeom>
        </p:spPr>
        <p:txBody>
          <a:bodyPr vert="horz" lIns="91416" tIns="45709" rIns="91416" bIns="4570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4763" y="3"/>
            <a:ext cx="2919412" cy="493713"/>
          </a:xfrm>
          <a:prstGeom prst="rect">
            <a:avLst/>
          </a:prstGeom>
        </p:spPr>
        <p:txBody>
          <a:bodyPr vert="horz" lIns="91416" tIns="45709" rIns="91416" bIns="45709" rtlCol="0"/>
          <a:lstStyle>
            <a:lvl1pPr algn="r">
              <a:defRPr sz="1200"/>
            </a:lvl1pPr>
          </a:lstStyle>
          <a:p>
            <a:fld id="{610B7BFF-2045-482E-A546-42CE054B33F4}" type="datetimeFigureOut">
              <a:rPr lang="fr-FR" smtClean="0"/>
              <a:pPr/>
              <a:t>20/05/2016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6" tIns="45709" rIns="91416" bIns="4570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91416" tIns="45709" rIns="91416" bIns="45709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9371014"/>
            <a:ext cx="2919413" cy="493712"/>
          </a:xfrm>
          <a:prstGeom prst="rect">
            <a:avLst/>
          </a:prstGeom>
        </p:spPr>
        <p:txBody>
          <a:bodyPr vert="horz" lIns="91416" tIns="45709" rIns="91416" bIns="4570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3712"/>
          </a:xfrm>
          <a:prstGeom prst="rect">
            <a:avLst/>
          </a:prstGeom>
        </p:spPr>
        <p:txBody>
          <a:bodyPr vert="horz" lIns="91416" tIns="45709" rIns="91416" bIns="45709" rtlCol="0" anchor="b"/>
          <a:lstStyle>
            <a:lvl1pPr algn="r">
              <a:defRPr sz="1200"/>
            </a:lvl1pPr>
          </a:lstStyle>
          <a:p>
            <a:fld id="{8061CA69-6B20-406B-83F7-BED387A9E0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8207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CE3CB-42F3-4AFA-B941-28BE857626BF}" type="datetime1">
              <a:rPr lang="fr-FR" smtClean="0"/>
              <a:pPr>
                <a:defRPr/>
              </a:pPr>
              <a:t>20/05/2016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A8325-F293-449C-9690-D79EB4852B2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79E16-D888-490E-8F2D-FE92E75EC9A9}" type="datetime1">
              <a:rPr lang="fr-FR" smtClean="0"/>
              <a:pPr>
                <a:defRPr/>
              </a:pPr>
              <a:t>20/05/2016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122DB-E51D-44FD-8FCC-85F73EA7D94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F34BA-6073-44B0-AF03-DCEDB73E2E58}" type="datetime1">
              <a:rPr lang="fr-FR" smtClean="0"/>
              <a:pPr>
                <a:defRPr/>
              </a:pPr>
              <a:t>20/05/2016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0F17E-BC2A-443F-BD85-90625047A9F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14CE9-1D6B-4141-8C9E-B1CD02C1D6A3}" type="datetime1">
              <a:rPr lang="fr-FR" smtClean="0"/>
              <a:pPr>
                <a:defRPr/>
              </a:pPr>
              <a:t>20/05/2016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41D65-1BDE-4865-A435-0050A80150C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90987-7C00-45D5-B27D-D36989950E12}" type="datetime1">
              <a:rPr lang="fr-FR" smtClean="0"/>
              <a:pPr>
                <a:defRPr/>
              </a:pPr>
              <a:t>20/05/2016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74C3A-5929-41DF-A061-11359A69904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2AEB4-87D6-4B3B-89FF-84224D232DF5}" type="datetime1">
              <a:rPr lang="fr-FR" smtClean="0"/>
              <a:pPr>
                <a:defRPr/>
              </a:pPr>
              <a:t>20/05/2016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E500D-6EB5-4BD9-A668-07E1B69E5C7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C5A30-B90B-4C9D-8ECD-08059B7F2CE8}" type="datetime1">
              <a:rPr lang="fr-FR" smtClean="0"/>
              <a:pPr>
                <a:defRPr/>
              </a:pPr>
              <a:t>20/05/2016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1D4CA-94D2-44FF-B0D8-9D45C42ACEB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B2FC4-933E-4663-BF0D-7D69308020B5}" type="datetime1">
              <a:rPr lang="fr-FR" smtClean="0"/>
              <a:pPr>
                <a:defRPr/>
              </a:pPr>
              <a:t>20/05/2016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B32CD-2868-495C-BEB2-E3EB7CE8667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835E-A21A-433F-9BBE-7195A4D004E2}" type="datetime1">
              <a:rPr lang="fr-FR" smtClean="0"/>
              <a:pPr>
                <a:defRPr/>
              </a:pPr>
              <a:t>20/05/2016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60535-8552-49A2-A84F-B1BD863E725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55959-0014-4488-BA16-B97A6DE23D5F}" type="datetime1">
              <a:rPr lang="fr-FR" smtClean="0"/>
              <a:pPr>
                <a:defRPr/>
              </a:pPr>
              <a:t>20/05/2016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E87CA-B0DD-4BC0-A78C-3EC6230C462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C8593-D04C-4D2A-BE0F-C8ACBDFD42FA}" type="datetime1">
              <a:rPr lang="fr-FR" smtClean="0"/>
              <a:pPr>
                <a:defRPr/>
              </a:pPr>
              <a:t>20/05/2016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2B942-5D96-4293-9787-8EC9FC875E8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8A81731-7D2B-496D-AB03-15236104D72F}" type="datetime1">
              <a:rPr lang="fr-FR" smtClean="0"/>
              <a:pPr>
                <a:defRPr/>
              </a:pPr>
              <a:t>20/05/2016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54C5F39-3F8C-43D7-A4B4-0FB551EAB1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000500" y="1285875"/>
            <a:ext cx="5143500" cy="142875"/>
          </a:xfrm>
          <a:prstGeom prst="rect">
            <a:avLst/>
          </a:prstGeom>
          <a:solidFill>
            <a:srgbClr val="8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684213" y="3213100"/>
            <a:ext cx="7775575" cy="143986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3000" b="1" dirty="0">
                <a:latin typeface="+mn-lt"/>
              </a:rPr>
              <a:t>Société de caution mutuelle de l’Artisanat et des activités de proximité.</a:t>
            </a: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3200" b="1" dirty="0">
                <a:latin typeface="+mn-lt"/>
              </a:rPr>
              <a:t> </a:t>
            </a: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r-FR" sz="2800" b="1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4068763" y="285750"/>
            <a:ext cx="4618037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lnSpc>
                <a:spcPct val="80000"/>
              </a:lnSpc>
            </a:pPr>
            <a:r>
              <a:rPr lang="fr-FR" sz="3200" b="1">
                <a:latin typeface="Calibri" pitchFamily="34" charset="0"/>
              </a:rPr>
              <a:t>La SIAGI</a:t>
            </a:r>
          </a:p>
        </p:txBody>
      </p:sp>
      <p:pic>
        <p:nvPicPr>
          <p:cNvPr id="2053" name="Image 11" descr="logo_SIAGI_2013-vect_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4" y="214313"/>
            <a:ext cx="2413470" cy="1316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ZoneTexte 12"/>
          <p:cNvSpPr txBox="1">
            <a:spLocks noChangeArrowheads="1"/>
          </p:cNvSpPr>
          <p:nvPr/>
        </p:nvSpPr>
        <p:spPr bwMode="auto">
          <a:xfrm>
            <a:off x="0" y="6550025"/>
            <a:ext cx="9144000" cy="3079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dirty="0" smtClean="0">
                <a:solidFill>
                  <a:schemeClr val="bg1"/>
                </a:solidFill>
                <a:latin typeface="Calibri" pitchFamily="34" charset="0"/>
              </a:rPr>
              <a:t>SIAGI</a:t>
            </a:r>
            <a:endParaRPr lang="fr-FR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88224" y="6492875"/>
            <a:ext cx="2133600" cy="365125"/>
          </a:xfrm>
        </p:spPr>
        <p:txBody>
          <a:bodyPr/>
          <a:lstStyle/>
          <a:p>
            <a:pPr>
              <a:defRPr/>
            </a:pPr>
            <a:fld id="{3A4A8325-F293-449C-9690-D79EB4852B24}" type="slidenum">
              <a:rPr lang="fr-FR" smtClean="0"/>
              <a:pPr>
                <a:defRPr/>
              </a:pPr>
              <a:t>1</a:t>
            </a:fld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>
          <a:xfrm>
            <a:off x="3500438" y="214313"/>
            <a:ext cx="5500687" cy="1143000"/>
          </a:xfrm>
        </p:spPr>
        <p:txBody>
          <a:bodyPr/>
          <a:lstStyle/>
          <a:p>
            <a:pPr algn="r" eaLnBrk="1" hangingPunct="1"/>
            <a:r>
              <a:rPr lang="fr-FR" sz="3200" b="1" smtClean="0"/>
              <a:t>Critères de décision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59113" y="2428875"/>
            <a:ext cx="5270500" cy="642938"/>
          </a:xfrm>
        </p:spPr>
        <p:txBody>
          <a:bodyPr/>
          <a:lstStyle/>
          <a:p>
            <a:pPr eaLnBrk="1" hangingPunct="1">
              <a:spcBef>
                <a:spcPts val="5400"/>
              </a:spcBef>
              <a:buFont typeface="Wingdings" pitchFamily="2" charset="2"/>
              <a:buChar char="§"/>
            </a:pPr>
            <a:r>
              <a:rPr lang="fr-FR" sz="2400" b="1" smtClean="0">
                <a:solidFill>
                  <a:srgbClr val="8E0000"/>
                </a:solidFill>
              </a:rPr>
              <a:t>Adéquation Homme / projet (maturité professionnelle M1 à M5)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3059113" y="3938588"/>
            <a:ext cx="5299075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5400"/>
              </a:spcBef>
              <a:buFont typeface="Wingdings" pitchFamily="2" charset="2"/>
              <a:buChar char="§"/>
            </a:pPr>
            <a:r>
              <a:rPr lang="fr-FR" sz="2400" b="1">
                <a:solidFill>
                  <a:srgbClr val="0075B0"/>
                </a:solidFill>
                <a:latin typeface="Calibri" pitchFamily="34" charset="0"/>
              </a:rPr>
              <a:t>Viabilité économique</a:t>
            </a: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3059113" y="5286375"/>
            <a:ext cx="5341937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5400"/>
              </a:spcBef>
              <a:buFont typeface="Wingdings" pitchFamily="2" charset="2"/>
              <a:buChar char="§"/>
              <a:defRPr/>
            </a:pPr>
            <a:r>
              <a:rPr lang="fr-FR" sz="2400" b="1" dirty="0">
                <a:solidFill>
                  <a:srgbClr val="008656"/>
                </a:solidFill>
                <a:latin typeface="+mn-lt"/>
                <a:cs typeface="+mn-cs"/>
              </a:rPr>
              <a:t>Viabilité financière</a:t>
            </a:r>
          </a:p>
        </p:txBody>
      </p:sp>
      <p:grpSp>
        <p:nvGrpSpPr>
          <p:cNvPr id="2" name="Groupe 15"/>
          <p:cNvGrpSpPr>
            <a:grpSpLocks/>
          </p:cNvGrpSpPr>
          <p:nvPr/>
        </p:nvGrpSpPr>
        <p:grpSpPr bwMode="auto">
          <a:xfrm>
            <a:off x="395288" y="1785938"/>
            <a:ext cx="2143125" cy="4348162"/>
            <a:chOff x="357158" y="1785926"/>
            <a:chExt cx="2143140" cy="4348184"/>
          </a:xfrm>
        </p:grpSpPr>
        <p:pic>
          <p:nvPicPr>
            <p:cNvPr id="13322" name="Image 6" descr="© HP_Photo - Fotolia.com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57290" y="1785926"/>
              <a:ext cx="1023871" cy="15716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23" name="Image 7" descr="© HP_Photo - Fotolia.com (2).jp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7158" y="3429000"/>
              <a:ext cx="2133600" cy="170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24" name="Image 8" descr="economie.jp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2587" y="5072074"/>
              <a:ext cx="1167711" cy="10620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Rectangle 12"/>
          <p:cNvSpPr/>
          <p:nvPr/>
        </p:nvSpPr>
        <p:spPr>
          <a:xfrm>
            <a:off x="4000500" y="1143000"/>
            <a:ext cx="5143500" cy="142875"/>
          </a:xfrm>
          <a:prstGeom prst="rect">
            <a:avLst/>
          </a:prstGeom>
          <a:solidFill>
            <a:srgbClr val="8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3320" name="ZoneTexte 6"/>
          <p:cNvSpPr txBox="1">
            <a:spLocks noChangeArrowheads="1"/>
          </p:cNvSpPr>
          <p:nvPr/>
        </p:nvSpPr>
        <p:spPr bwMode="auto">
          <a:xfrm>
            <a:off x="0" y="6550025"/>
            <a:ext cx="9144000" cy="3079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fr-FR" sz="140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13321" name="Image 7" descr="logo_SIAGI_2013-vect_3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63" y="214313"/>
            <a:ext cx="2252662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 idx="4294967295"/>
          </p:nvPr>
        </p:nvSpPr>
        <p:spPr>
          <a:xfrm>
            <a:off x="4057650" y="0"/>
            <a:ext cx="5051425" cy="1052513"/>
          </a:xfrm>
        </p:spPr>
        <p:txBody>
          <a:bodyPr/>
          <a:lstStyle/>
          <a:p>
            <a:pPr algn="r" eaLnBrk="1" hangingPunct="1"/>
            <a:r>
              <a:rPr lang="fr-FR" sz="3200" b="1" dirty="0" smtClean="0"/>
              <a:t>La tarification SIAGI</a:t>
            </a:r>
          </a:p>
        </p:txBody>
      </p:sp>
      <p:sp>
        <p:nvSpPr>
          <p:cNvPr id="15363" name="Espace réservé du contenu 2"/>
          <p:cNvSpPr>
            <a:spLocks noGrp="1"/>
          </p:cNvSpPr>
          <p:nvPr>
            <p:ph idx="4294967295"/>
          </p:nvPr>
        </p:nvSpPr>
        <p:spPr>
          <a:xfrm>
            <a:off x="395288" y="3573016"/>
            <a:ext cx="8229600" cy="2232248"/>
          </a:xfrm>
        </p:spPr>
        <p:txBody>
          <a:bodyPr/>
          <a:lstStyle/>
          <a:p>
            <a:pPr eaLnBrk="1" hangingPunct="1">
              <a:spcBef>
                <a:spcPts val="1400"/>
              </a:spcBef>
            </a:pPr>
            <a:r>
              <a:rPr lang="fr-FR" sz="2000" dirty="0" smtClean="0"/>
              <a:t>Exprimée en % du montant du crédit garanti,</a:t>
            </a:r>
          </a:p>
          <a:p>
            <a:pPr eaLnBrk="1" hangingPunct="1">
              <a:spcBef>
                <a:spcPts val="1400"/>
              </a:spcBef>
            </a:pPr>
            <a:r>
              <a:rPr lang="fr-FR" sz="2000" dirty="0" smtClean="0"/>
              <a:t>Variable en fonction de la quotité garantie, de l’objet du prêt et de la maturité professionnelle de l’emprunteur</a:t>
            </a:r>
          </a:p>
          <a:p>
            <a:pPr eaLnBrk="1" hangingPunct="1">
              <a:spcBef>
                <a:spcPts val="1400"/>
              </a:spcBef>
            </a:pPr>
            <a:r>
              <a:rPr lang="fr-FR" sz="2000" dirty="0" smtClean="0"/>
              <a:t>Intégrable dans l’assiette du crédit  en HT(recommandé)</a:t>
            </a:r>
          </a:p>
        </p:txBody>
      </p:sp>
      <p:sp>
        <p:nvSpPr>
          <p:cNvPr id="5" name="Rectangle 4"/>
          <p:cNvSpPr/>
          <p:nvPr/>
        </p:nvSpPr>
        <p:spPr>
          <a:xfrm>
            <a:off x="4000500" y="981075"/>
            <a:ext cx="5143500" cy="142875"/>
          </a:xfrm>
          <a:prstGeom prst="rect">
            <a:avLst/>
          </a:prstGeom>
          <a:solidFill>
            <a:srgbClr val="8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pic>
        <p:nvPicPr>
          <p:cNvPr id="15365" name="Image 7" descr="logo_SIAGI_2013-vect_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3" y="214313"/>
            <a:ext cx="2252662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ZoneTexte 6"/>
          <p:cNvSpPr txBox="1">
            <a:spLocks noChangeArrowheads="1"/>
          </p:cNvSpPr>
          <p:nvPr/>
        </p:nvSpPr>
        <p:spPr bwMode="auto">
          <a:xfrm>
            <a:off x="0" y="6577013"/>
            <a:ext cx="9144000" cy="3079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fr-FR" sz="140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10" name="Diagramme 9"/>
          <p:cNvGraphicFramePr/>
          <p:nvPr>
            <p:extLst>
              <p:ext uri="{D42A27DB-BD31-4B8C-83A1-F6EECF244321}">
                <p14:modId xmlns:p14="http://schemas.microsoft.com/office/powerpoint/2010/main" xmlns="" val="977163338"/>
              </p:ext>
            </p:extLst>
          </p:nvPr>
        </p:nvGraphicFramePr>
        <p:xfrm>
          <a:off x="899592" y="1844824"/>
          <a:ext cx="7632848" cy="1224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3563888" y="1143001"/>
            <a:ext cx="5580112" cy="125760"/>
          </a:xfrm>
          <a:prstGeom prst="rect">
            <a:avLst/>
          </a:prstGeom>
          <a:solidFill>
            <a:srgbClr val="8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21" name="Image 7" descr="logo_SIAGI_2013-vect_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3" y="214313"/>
            <a:ext cx="1983705" cy="1082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Rectangle 4"/>
          <p:cNvSpPr>
            <a:spLocks noGrp="1" noChangeArrowheads="1"/>
          </p:cNvSpPr>
          <p:nvPr/>
        </p:nvSpPr>
        <p:spPr bwMode="auto">
          <a:xfrm>
            <a:off x="2714612" y="201597"/>
            <a:ext cx="6357982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lnSpc>
                <a:spcPct val="80000"/>
              </a:lnSpc>
            </a:pPr>
            <a:r>
              <a:rPr lang="fr-FR" sz="3200" b="1" dirty="0" smtClean="0">
                <a:latin typeface="Calibri" pitchFamily="34" charset="0"/>
              </a:rPr>
              <a:t>La SIAGI : un véritable partenaire</a:t>
            </a:r>
            <a:endParaRPr lang="fr-FR" sz="3200" b="1" dirty="0">
              <a:latin typeface="Calibri" pitchFamily="34" charset="0"/>
            </a:endParaRPr>
          </a:p>
        </p:txBody>
      </p:sp>
      <p:sp>
        <p:nvSpPr>
          <p:cNvPr id="22" name="ZoneTexte 12"/>
          <p:cNvSpPr txBox="1">
            <a:spLocks noChangeArrowheads="1"/>
          </p:cNvSpPr>
          <p:nvPr/>
        </p:nvSpPr>
        <p:spPr bwMode="auto">
          <a:xfrm>
            <a:off x="0" y="6550025"/>
            <a:ext cx="9144000" cy="307777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dirty="0" smtClean="0">
                <a:solidFill>
                  <a:schemeClr val="bg1"/>
                </a:solidFill>
                <a:latin typeface="Calibri" pitchFamily="34" charset="0"/>
              </a:rPr>
              <a:t>SIAGI</a:t>
            </a:r>
          </a:p>
        </p:txBody>
      </p:sp>
      <p:cxnSp>
        <p:nvCxnSpPr>
          <p:cNvPr id="38" name="Connecteur droit avec flèche 37"/>
          <p:cNvCxnSpPr/>
          <p:nvPr/>
        </p:nvCxnSpPr>
        <p:spPr>
          <a:xfrm flipV="1">
            <a:off x="214282" y="2143116"/>
            <a:ext cx="8786874" cy="2000264"/>
          </a:xfrm>
          <a:prstGeom prst="straightConnector1">
            <a:avLst/>
          </a:prstGeom>
          <a:ln w="539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0" y="3500438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800000"/>
                </a:solidFill>
                <a:latin typeface="+mj-lt"/>
              </a:rPr>
              <a:t>Expertise</a:t>
            </a:r>
            <a:endParaRPr lang="fr-FR" dirty="0">
              <a:solidFill>
                <a:srgbClr val="800000"/>
              </a:solidFill>
              <a:latin typeface="+mj-lt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1214414" y="3071810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800000"/>
                </a:solidFill>
                <a:latin typeface="+mj-lt"/>
              </a:rPr>
              <a:t>Anticipation</a:t>
            </a:r>
            <a:endParaRPr lang="fr-FR" dirty="0">
              <a:solidFill>
                <a:srgbClr val="800000"/>
              </a:solidFill>
              <a:latin typeface="+mj-lt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3929058" y="2285992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800000"/>
                </a:solidFill>
                <a:latin typeface="+mj-lt"/>
              </a:rPr>
              <a:t>Partage de risque</a:t>
            </a:r>
            <a:endParaRPr lang="fr-FR" dirty="0">
              <a:solidFill>
                <a:srgbClr val="800000"/>
              </a:solidFill>
              <a:latin typeface="+mj-lt"/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5572132" y="1928802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800000"/>
                </a:solidFill>
                <a:latin typeface="+mj-lt"/>
              </a:rPr>
              <a:t>Accompagnement</a:t>
            </a:r>
            <a:endParaRPr lang="fr-FR" dirty="0">
              <a:solidFill>
                <a:srgbClr val="800000"/>
              </a:solidFill>
              <a:latin typeface="+mj-lt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7429488" y="1643050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800000"/>
                </a:solidFill>
                <a:latin typeface="+mj-lt"/>
              </a:rPr>
              <a:t>Indemnisation</a:t>
            </a:r>
            <a:endParaRPr lang="fr-FR" dirty="0">
              <a:solidFill>
                <a:srgbClr val="800000"/>
              </a:solidFill>
              <a:latin typeface="+mj-lt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0" y="4286256"/>
            <a:ext cx="14286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1200" dirty="0" smtClean="0">
                <a:latin typeface="+mj-lt"/>
              </a:rPr>
              <a:t> Etudes des projets en amont</a:t>
            </a:r>
          </a:p>
          <a:p>
            <a:pPr>
              <a:buFont typeface="Arial" pitchFamily="34" charset="0"/>
              <a:buChar char="•"/>
            </a:pPr>
            <a:endParaRPr lang="fr-FR" sz="8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fr-FR" sz="1200" dirty="0" smtClean="0">
                <a:latin typeface="+mj-lt"/>
              </a:rPr>
              <a:t>Accompagnement sur des montages complexes</a:t>
            </a:r>
          </a:p>
          <a:p>
            <a:pPr>
              <a:buFont typeface="Arial" pitchFamily="34" charset="0"/>
              <a:buChar char="•"/>
            </a:pPr>
            <a:endParaRPr lang="fr-FR" sz="8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fr-FR" sz="1200" dirty="0" smtClean="0">
                <a:latin typeface="+mj-lt"/>
              </a:rPr>
              <a:t> Rencontre clients</a:t>
            </a:r>
          </a:p>
          <a:p>
            <a:pPr>
              <a:buFont typeface="Arial" pitchFamily="34" charset="0"/>
              <a:buChar char="•"/>
            </a:pPr>
            <a:endParaRPr lang="fr-FR" sz="8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fr-FR" sz="1200" dirty="0" smtClean="0">
                <a:latin typeface="+mj-lt"/>
              </a:rPr>
              <a:t> Proximité</a:t>
            </a:r>
          </a:p>
          <a:p>
            <a:endParaRPr lang="fr-FR" sz="8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fr-FR" sz="1200" dirty="0" smtClean="0">
                <a:latin typeface="+mj-lt"/>
              </a:rPr>
              <a:t> Interlocuteur unique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1428728" y="4143380"/>
            <a:ext cx="12858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1200" dirty="0" smtClean="0">
                <a:latin typeface="+mj-lt"/>
              </a:rPr>
              <a:t> Répondre aux problématiques d’allègement ou d’absence des garanties personnelles</a:t>
            </a:r>
          </a:p>
          <a:p>
            <a:pPr>
              <a:buFont typeface="Arial" pitchFamily="34" charset="0"/>
              <a:buChar char="•"/>
            </a:pPr>
            <a:endParaRPr lang="fr-FR" sz="8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fr-FR" sz="1200" dirty="0" smtClean="0">
                <a:latin typeface="+mj-lt"/>
              </a:rPr>
              <a:t> Répondre aux problématiques d’apport personnel</a:t>
            </a:r>
          </a:p>
          <a:p>
            <a:pPr>
              <a:buFontTx/>
              <a:buChar char="-"/>
            </a:pPr>
            <a:endParaRPr lang="fr-FR" sz="1200" dirty="0">
              <a:latin typeface="+mj-lt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2571736" y="2714620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800000"/>
                </a:solidFill>
                <a:latin typeface="+mj-lt"/>
              </a:rPr>
              <a:t>Effet de levier</a:t>
            </a:r>
            <a:endParaRPr lang="fr-FR" dirty="0">
              <a:solidFill>
                <a:srgbClr val="800000"/>
              </a:solidFill>
              <a:latin typeface="+mj-lt"/>
            </a:endParaRPr>
          </a:p>
        </p:txBody>
      </p:sp>
      <p:cxnSp>
        <p:nvCxnSpPr>
          <p:cNvPr id="51" name="Connecteur droit 50"/>
          <p:cNvCxnSpPr/>
          <p:nvPr/>
        </p:nvCxnSpPr>
        <p:spPr>
          <a:xfrm rot="5400000">
            <a:off x="392877" y="4036223"/>
            <a:ext cx="357190" cy="0"/>
          </a:xfrm>
          <a:prstGeom prst="line">
            <a:avLst/>
          </a:prstGeom>
          <a:ln w="47625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/>
          <p:nvPr/>
        </p:nvCxnSpPr>
        <p:spPr>
          <a:xfrm rot="5400000">
            <a:off x="1643042" y="3786190"/>
            <a:ext cx="571504" cy="0"/>
          </a:xfrm>
          <a:prstGeom prst="line">
            <a:avLst/>
          </a:prstGeom>
          <a:ln w="47625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/>
          <p:cNvCxnSpPr/>
          <p:nvPr/>
        </p:nvCxnSpPr>
        <p:spPr>
          <a:xfrm rot="5400000">
            <a:off x="2964645" y="3464719"/>
            <a:ext cx="642942" cy="0"/>
          </a:xfrm>
          <a:prstGeom prst="line">
            <a:avLst/>
          </a:prstGeom>
          <a:ln w="47625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64"/>
          <p:cNvCxnSpPr/>
          <p:nvPr/>
        </p:nvCxnSpPr>
        <p:spPr>
          <a:xfrm rot="5400000">
            <a:off x="4572000" y="3071810"/>
            <a:ext cx="714380" cy="0"/>
          </a:xfrm>
          <a:prstGeom prst="line">
            <a:avLst/>
          </a:prstGeom>
          <a:ln w="47625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/>
          <p:cNvCxnSpPr/>
          <p:nvPr/>
        </p:nvCxnSpPr>
        <p:spPr>
          <a:xfrm rot="5400000">
            <a:off x="6215074" y="2714620"/>
            <a:ext cx="714380" cy="0"/>
          </a:xfrm>
          <a:prstGeom prst="line">
            <a:avLst/>
          </a:prstGeom>
          <a:ln w="47625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/>
          <p:cNvCxnSpPr/>
          <p:nvPr/>
        </p:nvCxnSpPr>
        <p:spPr>
          <a:xfrm rot="5400000">
            <a:off x="7786710" y="2500306"/>
            <a:ext cx="857256" cy="0"/>
          </a:xfrm>
          <a:prstGeom prst="line">
            <a:avLst/>
          </a:prstGeom>
          <a:ln w="47625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ZoneTexte 67"/>
          <p:cNvSpPr txBox="1"/>
          <p:nvPr/>
        </p:nvSpPr>
        <p:spPr>
          <a:xfrm>
            <a:off x="2786050" y="4000504"/>
            <a:ext cx="114300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1200" dirty="0" smtClean="0">
                <a:latin typeface="+mj-lt"/>
              </a:rPr>
              <a:t> Au niveau de la décision</a:t>
            </a:r>
          </a:p>
          <a:p>
            <a:endParaRPr lang="fr-FR" sz="8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fr-FR" sz="1200" dirty="0" smtClean="0">
                <a:latin typeface="+mj-lt"/>
              </a:rPr>
              <a:t> Au niveau de l’accompagnement client dans le long terme</a:t>
            </a:r>
            <a:endParaRPr lang="fr-FR" sz="1200" dirty="0">
              <a:latin typeface="+mj-lt"/>
            </a:endParaRPr>
          </a:p>
        </p:txBody>
      </p:sp>
      <p:sp>
        <p:nvSpPr>
          <p:cNvPr id="70" name="ZoneTexte 69"/>
          <p:cNvSpPr txBox="1"/>
          <p:nvPr/>
        </p:nvSpPr>
        <p:spPr>
          <a:xfrm>
            <a:off x="4214810" y="3500438"/>
            <a:ext cx="15716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1200" dirty="0" smtClean="0">
                <a:latin typeface="+mj-lt"/>
              </a:rPr>
              <a:t> Double regard </a:t>
            </a:r>
          </a:p>
          <a:p>
            <a:pPr>
              <a:buFont typeface="Arial" pitchFamily="34" charset="0"/>
              <a:buChar char="•"/>
            </a:pPr>
            <a:endParaRPr lang="fr-FR" sz="8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fr-FR" sz="1200" dirty="0" smtClean="0">
                <a:latin typeface="+mj-lt"/>
              </a:rPr>
              <a:t> Amélioration ratio de solvabilité de la banque</a:t>
            </a:r>
          </a:p>
          <a:p>
            <a:pPr>
              <a:buFont typeface="Arial" pitchFamily="34" charset="0"/>
              <a:buChar char="•"/>
            </a:pPr>
            <a:endParaRPr lang="fr-FR" sz="8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fr-FR" sz="1200" dirty="0" smtClean="0">
                <a:latin typeface="+mj-lt"/>
              </a:rPr>
              <a:t>Pas de délai de carence</a:t>
            </a:r>
            <a:endParaRPr lang="fr-FR" sz="1200" dirty="0">
              <a:latin typeface="+mj-lt"/>
            </a:endParaRPr>
          </a:p>
        </p:txBody>
      </p:sp>
      <p:sp>
        <p:nvSpPr>
          <p:cNvPr id="71" name="ZoneTexte 70"/>
          <p:cNvSpPr txBox="1"/>
          <p:nvPr/>
        </p:nvSpPr>
        <p:spPr>
          <a:xfrm>
            <a:off x="6000760" y="3214686"/>
            <a:ext cx="14287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1200" dirty="0" smtClean="0">
                <a:latin typeface="+mj-lt"/>
              </a:rPr>
              <a:t>Dans les projets de développement des clients</a:t>
            </a:r>
          </a:p>
          <a:p>
            <a:pPr>
              <a:buFont typeface="Arial" pitchFamily="34" charset="0"/>
              <a:buChar char="•"/>
            </a:pPr>
            <a:endParaRPr lang="fr-FR" sz="8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fr-FR" sz="1200" dirty="0" smtClean="0">
                <a:latin typeface="+mj-lt"/>
              </a:rPr>
              <a:t>Dans la phase précontentieuse (réaménagement, gel d’échéances, restructuration)</a:t>
            </a:r>
            <a:endParaRPr lang="fr-FR" sz="1200" dirty="0">
              <a:latin typeface="+mj-lt"/>
            </a:endParaRPr>
          </a:p>
        </p:txBody>
      </p:sp>
      <p:sp>
        <p:nvSpPr>
          <p:cNvPr id="73" name="ZoneTexte 72"/>
          <p:cNvSpPr txBox="1"/>
          <p:nvPr/>
        </p:nvSpPr>
        <p:spPr>
          <a:xfrm>
            <a:off x="7572396" y="2928934"/>
            <a:ext cx="13573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1200" dirty="0" smtClean="0">
                <a:latin typeface="+mj-lt"/>
              </a:rPr>
              <a:t> Indemnisation de la banque à 12 mois à compter de la signification de la déchéance du terme, de la mise en liquidation…</a:t>
            </a:r>
            <a:endParaRPr lang="fr-FR" sz="12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51920" y="764704"/>
            <a:ext cx="5143500" cy="142875"/>
          </a:xfrm>
          <a:prstGeom prst="rect">
            <a:avLst/>
          </a:prstGeom>
          <a:solidFill>
            <a:srgbClr val="8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2699792" y="188640"/>
            <a:ext cx="61926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fr-FR" sz="2800" b="1" dirty="0" smtClean="0"/>
              <a:t>Notre organisation territoriale </a:t>
            </a:r>
            <a:endParaRPr lang="fr-FR" sz="2800" b="1" dirty="0"/>
          </a:p>
        </p:txBody>
      </p:sp>
      <p:pic>
        <p:nvPicPr>
          <p:cNvPr id="6" name="Image 7" descr="logo_SIAGI_2013-vect_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3" y="214314"/>
            <a:ext cx="1270987" cy="693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63688" y="1052736"/>
            <a:ext cx="5760640" cy="57606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2875"/>
            <a:ext cx="8229600" cy="1143000"/>
          </a:xfrm>
        </p:spPr>
        <p:txBody>
          <a:bodyPr/>
          <a:lstStyle/>
          <a:p>
            <a:pPr algn="r" eaLnBrk="1" hangingPunct="1"/>
            <a:r>
              <a:rPr lang="fr-FR" sz="3200" b="1" dirty="0" smtClean="0"/>
              <a:t>Actionnariat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87317" y="3917973"/>
            <a:ext cx="3598865" cy="27257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fr-FR" sz="800" dirty="0" smtClean="0"/>
          </a:p>
          <a:p>
            <a:pPr eaLnBrk="1" hangingPunct="1">
              <a:lnSpc>
                <a:spcPct val="80000"/>
              </a:lnSpc>
              <a:buSzPct val="120000"/>
            </a:pPr>
            <a:r>
              <a:rPr lang="fr-FR" sz="1600" dirty="0" smtClean="0"/>
              <a:t>2012, augmentation de capital :</a:t>
            </a:r>
          </a:p>
          <a:p>
            <a:pPr eaLnBrk="1" hangingPunct="1">
              <a:lnSpc>
                <a:spcPct val="80000"/>
              </a:lnSpc>
              <a:buSzPct val="120000"/>
            </a:pPr>
            <a:endParaRPr lang="fr-FR" sz="800" dirty="0" smtClean="0"/>
          </a:p>
          <a:p>
            <a:pPr eaLnBrk="1" hangingPunct="1">
              <a:lnSpc>
                <a:spcPct val="80000"/>
              </a:lnSpc>
              <a:buSzPct val="120000"/>
              <a:buNone/>
            </a:pPr>
            <a:r>
              <a:rPr lang="fr-FR" sz="1600" dirty="0" smtClean="0"/>
              <a:t> 	Chambres de métiers et de l’artisanat 	</a:t>
            </a:r>
            <a:r>
              <a:rPr lang="fr-FR" sz="1600" b="1" dirty="0" smtClean="0"/>
              <a:t>60,60%</a:t>
            </a:r>
            <a:r>
              <a:rPr lang="fr-FR" sz="1600" dirty="0" smtClean="0"/>
              <a:t> </a:t>
            </a:r>
          </a:p>
          <a:p>
            <a:pPr eaLnBrk="1" hangingPunct="1">
              <a:lnSpc>
                <a:spcPct val="80000"/>
              </a:lnSpc>
              <a:buSzPct val="120000"/>
            </a:pPr>
            <a:endParaRPr lang="fr-FR" sz="200" dirty="0" smtClean="0"/>
          </a:p>
          <a:p>
            <a:pPr eaLnBrk="1" hangingPunct="1">
              <a:lnSpc>
                <a:spcPct val="80000"/>
              </a:lnSpc>
              <a:buSzPct val="120000"/>
              <a:buNone/>
            </a:pPr>
            <a:r>
              <a:rPr lang="fr-FR" sz="1600" dirty="0" smtClean="0"/>
              <a:t>	Banques de la place   </a:t>
            </a:r>
            <a:r>
              <a:rPr lang="fr-FR" sz="1600" b="1" dirty="0" smtClean="0"/>
              <a:t>24%</a:t>
            </a:r>
          </a:p>
          <a:p>
            <a:pPr eaLnBrk="1" hangingPunct="1">
              <a:lnSpc>
                <a:spcPct val="80000"/>
              </a:lnSpc>
              <a:buSzPct val="120000"/>
              <a:buNone/>
            </a:pPr>
            <a:endParaRPr lang="fr-FR" sz="200" dirty="0" smtClean="0"/>
          </a:p>
          <a:p>
            <a:pPr eaLnBrk="1" hangingPunct="1">
              <a:lnSpc>
                <a:spcPct val="80000"/>
              </a:lnSpc>
              <a:buSzPct val="120000"/>
              <a:buNone/>
            </a:pPr>
            <a:r>
              <a:rPr lang="fr-FR" sz="1600" dirty="0" smtClean="0"/>
              <a:t>	Bpifrance 	</a:t>
            </a:r>
            <a:r>
              <a:rPr lang="fr-FR" sz="1600" b="1" dirty="0" smtClean="0"/>
              <a:t>15,40%</a:t>
            </a:r>
            <a:endParaRPr lang="fr-FR" sz="1600" dirty="0" smtClean="0"/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187318" y="2070096"/>
            <a:ext cx="338455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fr-FR" sz="1600" dirty="0">
                <a:latin typeface="Calibri" pitchFamily="34" charset="0"/>
              </a:rPr>
              <a:t>En 1966, </a:t>
            </a:r>
            <a:r>
              <a:rPr lang="fr-FR" sz="1600" dirty="0" smtClean="0">
                <a:latin typeface="Calibri" pitchFamily="34" charset="0"/>
              </a:rPr>
              <a:t>création par les </a:t>
            </a:r>
            <a:r>
              <a:rPr lang="fr-FR" sz="1600" dirty="0">
                <a:latin typeface="Calibri" pitchFamily="34" charset="0"/>
              </a:rPr>
              <a:t>Chambres </a:t>
            </a:r>
            <a:r>
              <a:rPr lang="fr-FR" sz="1600" dirty="0" smtClean="0">
                <a:latin typeface="Calibri" pitchFamily="34" charset="0"/>
              </a:rPr>
              <a:t>de métiers </a:t>
            </a:r>
            <a:endParaRPr lang="fr-FR" sz="2000" dirty="0">
              <a:latin typeface="Calibri" pitchFamily="34" charset="0"/>
            </a:endParaRPr>
          </a:p>
        </p:txBody>
      </p:sp>
      <p:pic>
        <p:nvPicPr>
          <p:cNvPr id="10" name="Image 9" descr="ORGANIGRAMME_ACTIONNAIRES_SIAGI_09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3908" y="1857364"/>
            <a:ext cx="5577248" cy="3929090"/>
          </a:xfrm>
          <a:prstGeom prst="rect">
            <a:avLst/>
          </a:prstGeom>
        </p:spPr>
      </p:pic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187318" y="2714620"/>
            <a:ext cx="338455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fr-FR" sz="1600" dirty="0">
                <a:latin typeface="Calibri" pitchFamily="34" charset="0"/>
              </a:rPr>
              <a:t>En 2005, </a:t>
            </a:r>
            <a:r>
              <a:rPr lang="fr-FR" sz="1600" dirty="0" smtClean="0">
                <a:latin typeface="Calibri" pitchFamily="34" charset="0"/>
              </a:rPr>
              <a:t>entrée des banques au capital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fr-FR" sz="1600" dirty="0"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00500" y="1285875"/>
            <a:ext cx="5143500" cy="142875"/>
          </a:xfrm>
          <a:prstGeom prst="rect">
            <a:avLst/>
          </a:prstGeom>
          <a:solidFill>
            <a:srgbClr val="8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4103" name="Image 12" descr="logo_SIAGI_2013-vect_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3" y="214313"/>
            <a:ext cx="2252662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ZoneTexte 12"/>
          <p:cNvSpPr txBox="1">
            <a:spLocks noChangeArrowheads="1"/>
          </p:cNvSpPr>
          <p:nvPr/>
        </p:nvSpPr>
        <p:spPr bwMode="auto">
          <a:xfrm>
            <a:off x="0" y="6550025"/>
            <a:ext cx="9144000" cy="3079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dirty="0" smtClean="0">
                <a:solidFill>
                  <a:schemeClr val="bg1"/>
                </a:solidFill>
                <a:latin typeface="Calibri" pitchFamily="34" charset="0"/>
              </a:rPr>
              <a:t>Présentation</a:t>
            </a:r>
            <a:endParaRPr lang="fr-FR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>
          <a:xfrm>
            <a:off x="6588224" y="6492875"/>
            <a:ext cx="2133600" cy="365125"/>
          </a:xfrm>
        </p:spPr>
        <p:txBody>
          <a:bodyPr/>
          <a:lstStyle/>
          <a:p>
            <a:pPr>
              <a:defRPr/>
            </a:pPr>
            <a:fld id="{20C41D65-1BDE-4865-A435-0050A80150C8}" type="slidenum">
              <a:rPr lang="fr-FR" smtClean="0"/>
              <a:pPr>
                <a:defRPr/>
              </a:pPr>
              <a:t>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428596" y="1857393"/>
            <a:ext cx="8143932" cy="4071937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</p:spPr>
        <p:txBody>
          <a:bodyPr/>
          <a:lstStyle/>
          <a:p>
            <a:pPr marL="250825" lvl="2" algn="just">
              <a:lnSpc>
                <a:spcPct val="150000"/>
              </a:lnSpc>
              <a:buFont typeface="Courier New" pitchFamily="49" charset="0"/>
              <a:buChar char="o"/>
            </a:pPr>
            <a:r>
              <a:rPr lang="fr-FR" sz="2000" dirty="0">
                <a:solidFill>
                  <a:srgbClr val="000080"/>
                </a:solidFill>
                <a:latin typeface="Calibri" pitchFamily="34" charset="0"/>
              </a:rPr>
              <a:t>  	</a:t>
            </a:r>
            <a:r>
              <a:rPr lang="fr-FR" sz="2000" dirty="0" smtClean="0">
                <a:latin typeface="Calibri" pitchFamily="34" charset="0"/>
              </a:rPr>
              <a:t>612 </a:t>
            </a:r>
            <a:r>
              <a:rPr lang="fr-FR" sz="2000" dirty="0">
                <a:latin typeface="Calibri" pitchFamily="34" charset="0"/>
              </a:rPr>
              <a:t>M€ de crédits distribués à l’économie de proximité </a:t>
            </a:r>
          </a:p>
          <a:p>
            <a:pPr marL="250825" lvl="2" algn="just">
              <a:lnSpc>
                <a:spcPct val="150000"/>
              </a:lnSpc>
              <a:buFont typeface="Courier New" pitchFamily="49" charset="0"/>
              <a:buChar char="o"/>
            </a:pPr>
            <a:r>
              <a:rPr lang="fr-FR" sz="2000" dirty="0">
                <a:latin typeface="Calibri" pitchFamily="34" charset="0"/>
              </a:rPr>
              <a:t>  	</a:t>
            </a:r>
            <a:r>
              <a:rPr lang="fr-FR" sz="2000" dirty="0" smtClean="0">
                <a:latin typeface="Calibri" pitchFamily="34" charset="0"/>
              </a:rPr>
              <a:t>3 564 opérations garanties et mises en place</a:t>
            </a:r>
          </a:p>
          <a:p>
            <a:pPr marL="1165225" lvl="4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Calibri" pitchFamily="34" charset="0"/>
              </a:rPr>
              <a:t>          59 % transmission/reprise      </a:t>
            </a:r>
          </a:p>
          <a:p>
            <a:pPr marL="1165225" lvl="4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Calibri" pitchFamily="34" charset="0"/>
              </a:rPr>
              <a:t> 	33 % croissance/développement</a:t>
            </a:r>
          </a:p>
          <a:p>
            <a:pPr marL="1165225" lvl="4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Calibri" pitchFamily="34" charset="0"/>
              </a:rPr>
              <a:t>            8 % création</a:t>
            </a:r>
            <a:endParaRPr lang="fr-FR" sz="2000" dirty="0">
              <a:latin typeface="Calibri" pitchFamily="34" charset="0"/>
            </a:endParaRPr>
          </a:p>
          <a:p>
            <a:pPr marL="250825" lvl="2" algn="just">
              <a:lnSpc>
                <a:spcPct val="150000"/>
              </a:lnSpc>
              <a:buFont typeface="Courier New" pitchFamily="49" charset="0"/>
              <a:buChar char="o"/>
            </a:pPr>
            <a:r>
              <a:rPr lang="fr-FR" sz="2000" dirty="0">
                <a:latin typeface="Calibri" pitchFamily="34" charset="0"/>
              </a:rPr>
              <a:t>  	250 activités </a:t>
            </a:r>
            <a:r>
              <a:rPr lang="fr-FR" sz="2000" dirty="0" smtClean="0">
                <a:latin typeface="Calibri" pitchFamily="34" charset="0"/>
              </a:rPr>
              <a:t>différentes </a:t>
            </a:r>
          </a:p>
          <a:p>
            <a:pPr marL="250825" lvl="2" algn="just">
              <a:lnSpc>
                <a:spcPct val="150000"/>
              </a:lnSpc>
              <a:buFont typeface="Courier New" pitchFamily="49" charset="0"/>
              <a:buChar char="o"/>
            </a:pPr>
            <a:r>
              <a:rPr lang="fr-FR" sz="2000" dirty="0" smtClean="0">
                <a:latin typeface="Calibri" pitchFamily="34" charset="0"/>
              </a:rPr>
              <a:t>         26 </a:t>
            </a:r>
            <a:r>
              <a:rPr lang="fr-FR" sz="2000" dirty="0">
                <a:latin typeface="Calibri" pitchFamily="34" charset="0"/>
              </a:rPr>
              <a:t>Directions et antennes régionales </a:t>
            </a:r>
          </a:p>
          <a:p>
            <a:pPr marL="250825" lvl="2">
              <a:lnSpc>
                <a:spcPct val="150000"/>
              </a:lnSpc>
              <a:buFont typeface="Courier New" pitchFamily="49" charset="0"/>
              <a:buChar char="o"/>
            </a:pPr>
            <a:r>
              <a:rPr lang="fr-FR" sz="2000" dirty="0">
                <a:latin typeface="Calibri" pitchFamily="34" charset="0"/>
              </a:rPr>
              <a:t>  	</a:t>
            </a:r>
            <a:r>
              <a:rPr lang="fr-FR" sz="2000" dirty="0" smtClean="0">
                <a:latin typeface="Calibri" pitchFamily="34" charset="0"/>
              </a:rPr>
              <a:t>86 </a:t>
            </a:r>
            <a:r>
              <a:rPr lang="fr-FR" sz="2000" dirty="0">
                <a:latin typeface="Calibri" pitchFamily="34" charset="0"/>
              </a:rPr>
              <a:t>collaborateurs</a:t>
            </a:r>
          </a:p>
          <a:p>
            <a:pPr lvl="3" algn="r">
              <a:spcAft>
                <a:spcPts val="1000"/>
              </a:spcAft>
            </a:pPr>
            <a:r>
              <a:rPr lang="fr-FR" sz="2000" dirty="0">
                <a:latin typeface="Calibri" pitchFamily="34" charset="0"/>
              </a:rPr>
              <a:t>			                              </a:t>
            </a:r>
            <a:endParaRPr lang="fr-FR" sz="1400" i="1" dirty="0" smtClean="0">
              <a:latin typeface="Calibri" pitchFamily="34" charset="0"/>
            </a:endParaRPr>
          </a:p>
          <a:p>
            <a:pPr lvl="3" algn="r">
              <a:spcAft>
                <a:spcPts val="1000"/>
              </a:spcAft>
            </a:pPr>
            <a:endParaRPr lang="fr-FR" sz="1200" i="1" dirty="0" smtClean="0">
              <a:latin typeface="Calibri" pitchFamily="34" charset="0"/>
            </a:endParaRPr>
          </a:p>
          <a:p>
            <a:pPr lvl="3" algn="r">
              <a:spcAft>
                <a:spcPts val="1000"/>
              </a:spcAft>
            </a:pPr>
            <a:endParaRPr lang="fr-FR" sz="1200" i="1" dirty="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00500" y="1143000"/>
            <a:ext cx="5143500" cy="142875"/>
          </a:xfrm>
          <a:prstGeom prst="rect">
            <a:avLst/>
          </a:prstGeom>
          <a:solidFill>
            <a:srgbClr val="8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5124" name="Image 7" descr="logo_SIAGI_2013-vect_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2252662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re 1"/>
          <p:cNvSpPr txBox="1">
            <a:spLocks/>
          </p:cNvSpPr>
          <p:nvPr/>
        </p:nvSpPr>
        <p:spPr>
          <a:xfrm>
            <a:off x="4286250" y="214313"/>
            <a:ext cx="4618038" cy="10128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fr-FR" sz="3200" b="1" dirty="0">
                <a:latin typeface="+mj-lt"/>
                <a:ea typeface="+mj-ea"/>
                <a:cs typeface="+mj-cs"/>
              </a:rPr>
              <a:t>Chiffres </a:t>
            </a:r>
            <a:r>
              <a:rPr lang="fr-FR" sz="3200" b="1" dirty="0" smtClean="0">
                <a:latin typeface="+mj-lt"/>
                <a:ea typeface="+mj-ea"/>
                <a:cs typeface="+mj-cs"/>
              </a:rPr>
              <a:t>clés 2015</a:t>
            </a:r>
            <a:endParaRPr lang="fr-FR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10" name="ZoneTexte 12"/>
          <p:cNvSpPr txBox="1">
            <a:spLocks noChangeArrowheads="1"/>
          </p:cNvSpPr>
          <p:nvPr/>
        </p:nvSpPr>
        <p:spPr bwMode="auto">
          <a:xfrm>
            <a:off x="0" y="6550025"/>
            <a:ext cx="9144000" cy="3079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dirty="0" smtClean="0">
                <a:solidFill>
                  <a:schemeClr val="bg1"/>
                </a:solidFill>
                <a:latin typeface="Calibri" pitchFamily="34" charset="0"/>
              </a:rPr>
              <a:t>Présentation </a:t>
            </a:r>
            <a:endParaRPr lang="fr-FR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88224" y="6492875"/>
            <a:ext cx="2133600" cy="365125"/>
          </a:xfrm>
        </p:spPr>
        <p:txBody>
          <a:bodyPr/>
          <a:lstStyle/>
          <a:p>
            <a:pPr>
              <a:defRPr/>
            </a:pPr>
            <a:fld id="{20C41D65-1BDE-4865-A435-0050A80150C8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179388" y="2347913"/>
            <a:ext cx="457200" cy="15239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5374" name="Line 13"/>
          <p:cNvSpPr>
            <a:spLocks noChangeShapeType="1"/>
          </p:cNvSpPr>
          <p:nvPr/>
        </p:nvSpPr>
        <p:spPr bwMode="auto">
          <a:xfrm>
            <a:off x="4419600" y="2057400"/>
            <a:ext cx="0" cy="4038600"/>
          </a:xfrm>
          <a:prstGeom prst="line">
            <a:avLst/>
          </a:prstGeom>
          <a:noFill/>
          <a:ln w="38100" cap="rnd">
            <a:solidFill>
              <a:srgbClr val="99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4000500" y="1143000"/>
            <a:ext cx="5143500" cy="142875"/>
          </a:xfrm>
          <a:prstGeom prst="rect">
            <a:avLst/>
          </a:prstGeom>
          <a:solidFill>
            <a:srgbClr val="8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21" name="Image 7" descr="logo_SIAGI_2013-vect_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3" y="214313"/>
            <a:ext cx="2252662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Rectangle 4"/>
          <p:cNvSpPr>
            <a:spLocks noGrp="1" noChangeArrowheads="1"/>
          </p:cNvSpPr>
          <p:nvPr/>
        </p:nvSpPr>
        <p:spPr bwMode="auto">
          <a:xfrm>
            <a:off x="2714612" y="201597"/>
            <a:ext cx="6357982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lnSpc>
                <a:spcPct val="80000"/>
              </a:lnSpc>
            </a:pPr>
            <a:r>
              <a:rPr lang="fr-FR" sz="3200" b="1" dirty="0" smtClean="0">
                <a:latin typeface="Calibri" pitchFamily="34" charset="0"/>
              </a:rPr>
              <a:t>Pourquoi la garantie SIAGI  ?</a:t>
            </a:r>
            <a:endParaRPr lang="fr-FR" sz="3200" b="1" dirty="0">
              <a:latin typeface="Calibri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928662" y="2214554"/>
            <a:ext cx="307183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+mj-lt"/>
              </a:rPr>
              <a:t>Faciliter l’accès au crédit</a:t>
            </a:r>
          </a:p>
          <a:p>
            <a:endParaRPr lang="fr-FR" dirty="0">
              <a:latin typeface="+mj-lt"/>
            </a:endParaRPr>
          </a:p>
          <a:p>
            <a:r>
              <a:rPr lang="fr-FR" dirty="0" smtClean="0">
                <a:latin typeface="+mj-lt"/>
              </a:rPr>
              <a:t>Dégager une marge d’engagements pour des besoins annexes ou futurs (facilité de caisse, investissements)</a:t>
            </a:r>
          </a:p>
          <a:p>
            <a:endParaRPr lang="fr-FR" dirty="0">
              <a:latin typeface="+mj-lt"/>
            </a:endParaRPr>
          </a:p>
          <a:p>
            <a:r>
              <a:rPr lang="fr-FR" dirty="0" smtClean="0">
                <a:latin typeface="+mj-lt"/>
              </a:rPr>
              <a:t>Valider le projet par des spécialistes</a:t>
            </a:r>
          </a:p>
          <a:p>
            <a:endParaRPr lang="fr-FR" dirty="0">
              <a:latin typeface="+mj-lt"/>
            </a:endParaRPr>
          </a:p>
          <a:p>
            <a:r>
              <a:rPr lang="fr-FR" dirty="0" smtClean="0">
                <a:latin typeface="+mj-lt"/>
              </a:rPr>
              <a:t>Alléger les garanties personnelles, voire les supprimer dans certains cas</a:t>
            </a:r>
            <a:endParaRPr lang="fr-FR" dirty="0">
              <a:latin typeface="+mj-lt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5429256" y="2207436"/>
            <a:ext cx="307183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+mj-lt"/>
              </a:rPr>
              <a:t>Partager le risque; améliorer le ratio de solvabilité</a:t>
            </a:r>
          </a:p>
          <a:p>
            <a:endParaRPr lang="fr-FR" dirty="0">
              <a:latin typeface="+mj-lt"/>
            </a:endParaRPr>
          </a:p>
          <a:p>
            <a:r>
              <a:rPr lang="fr-FR" dirty="0" smtClean="0">
                <a:latin typeface="+mj-lt"/>
              </a:rPr>
              <a:t>Bénéficier d’un second regard en matière de risque</a:t>
            </a:r>
          </a:p>
          <a:p>
            <a:endParaRPr lang="fr-FR" dirty="0">
              <a:latin typeface="+mj-lt"/>
            </a:endParaRPr>
          </a:p>
          <a:p>
            <a:r>
              <a:rPr lang="fr-FR" dirty="0" smtClean="0">
                <a:latin typeface="+mj-lt"/>
              </a:rPr>
              <a:t>Expertise et accompagnement auprès des clients</a:t>
            </a:r>
          </a:p>
          <a:p>
            <a:endParaRPr lang="fr-FR" dirty="0">
              <a:latin typeface="+mj-lt"/>
            </a:endParaRPr>
          </a:p>
          <a:p>
            <a:r>
              <a:rPr lang="fr-FR" dirty="0" smtClean="0">
                <a:latin typeface="+mj-lt"/>
              </a:rPr>
              <a:t>Interlocuteur  unique</a:t>
            </a:r>
          </a:p>
          <a:p>
            <a:endParaRPr lang="fr-FR" dirty="0" smtClean="0">
              <a:latin typeface="+mj-lt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1285852" y="1643050"/>
            <a:ext cx="2143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8E0000"/>
                </a:solidFill>
                <a:latin typeface="+mn-lt"/>
              </a:rPr>
              <a:t>Pour l’entreprise</a:t>
            </a:r>
            <a:endParaRPr lang="fr-FR" sz="2000" b="1" dirty="0">
              <a:solidFill>
                <a:srgbClr val="8E0000"/>
              </a:solidFill>
              <a:latin typeface="+mn-lt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5786446" y="1643050"/>
            <a:ext cx="2143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8E0000"/>
                </a:solidFill>
                <a:latin typeface="+mn-lt"/>
              </a:rPr>
              <a:t>Pour la banque</a:t>
            </a:r>
            <a:endParaRPr lang="fr-FR" sz="2000" b="1" dirty="0">
              <a:solidFill>
                <a:srgbClr val="8E0000"/>
              </a:solidFill>
              <a:latin typeface="+mn-lt"/>
            </a:endParaRPr>
          </a:p>
        </p:txBody>
      </p:sp>
      <p:sp>
        <p:nvSpPr>
          <p:cNvPr id="30" name="AutoShape 5"/>
          <p:cNvSpPr>
            <a:spLocks noChangeArrowheads="1"/>
          </p:cNvSpPr>
          <p:nvPr/>
        </p:nvSpPr>
        <p:spPr bwMode="auto">
          <a:xfrm>
            <a:off x="185710" y="2928934"/>
            <a:ext cx="457200" cy="15239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1" name="AutoShape 5"/>
          <p:cNvSpPr>
            <a:spLocks noChangeArrowheads="1"/>
          </p:cNvSpPr>
          <p:nvPr/>
        </p:nvSpPr>
        <p:spPr bwMode="auto">
          <a:xfrm>
            <a:off x="107504" y="4509120"/>
            <a:ext cx="457200" cy="15239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2" name="AutoShape 5"/>
          <p:cNvSpPr>
            <a:spLocks noChangeArrowheads="1"/>
          </p:cNvSpPr>
          <p:nvPr/>
        </p:nvSpPr>
        <p:spPr bwMode="auto">
          <a:xfrm>
            <a:off x="179512" y="5445224"/>
            <a:ext cx="457200" cy="15239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3" name="AutoShape 5"/>
          <p:cNvSpPr>
            <a:spLocks noChangeArrowheads="1"/>
          </p:cNvSpPr>
          <p:nvPr/>
        </p:nvSpPr>
        <p:spPr bwMode="auto">
          <a:xfrm>
            <a:off x="4786314" y="2347913"/>
            <a:ext cx="457200" cy="15239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4" name="AutoShape 5"/>
          <p:cNvSpPr>
            <a:spLocks noChangeArrowheads="1"/>
          </p:cNvSpPr>
          <p:nvPr/>
        </p:nvSpPr>
        <p:spPr bwMode="auto">
          <a:xfrm>
            <a:off x="4788024" y="3284984"/>
            <a:ext cx="457200" cy="15239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5" name="AutoShape 5"/>
          <p:cNvSpPr>
            <a:spLocks noChangeArrowheads="1"/>
          </p:cNvSpPr>
          <p:nvPr/>
        </p:nvSpPr>
        <p:spPr bwMode="auto">
          <a:xfrm>
            <a:off x="4860032" y="4005064"/>
            <a:ext cx="457200" cy="15239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6" name="AutoShape 5"/>
          <p:cNvSpPr>
            <a:spLocks noChangeArrowheads="1"/>
          </p:cNvSpPr>
          <p:nvPr/>
        </p:nvSpPr>
        <p:spPr bwMode="auto">
          <a:xfrm>
            <a:off x="4788024" y="4797152"/>
            <a:ext cx="457200" cy="15239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2" name="ZoneTexte 12"/>
          <p:cNvSpPr txBox="1">
            <a:spLocks noChangeArrowheads="1"/>
          </p:cNvSpPr>
          <p:nvPr/>
        </p:nvSpPr>
        <p:spPr bwMode="auto">
          <a:xfrm>
            <a:off x="0" y="6550025"/>
            <a:ext cx="9144000" cy="307777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dirty="0" smtClean="0">
                <a:solidFill>
                  <a:schemeClr val="bg1"/>
                </a:solidFill>
                <a:latin typeface="Calibri" pitchFamily="34" charset="0"/>
              </a:rPr>
              <a:t>Avantages de la garantie SIAGI</a:t>
            </a:r>
          </a:p>
        </p:txBody>
      </p:sp>
      <p:sp>
        <p:nvSpPr>
          <p:cNvPr id="20" name="Espace réservé du numéro de diapositive 19"/>
          <p:cNvSpPr>
            <a:spLocks noGrp="1"/>
          </p:cNvSpPr>
          <p:nvPr>
            <p:ph type="sldNum" sz="quarter" idx="12"/>
          </p:nvPr>
        </p:nvSpPr>
        <p:spPr>
          <a:xfrm>
            <a:off x="6516216" y="6492875"/>
            <a:ext cx="2133600" cy="365125"/>
          </a:xfrm>
        </p:spPr>
        <p:txBody>
          <a:bodyPr/>
          <a:lstStyle/>
          <a:p>
            <a:pPr>
              <a:defRPr/>
            </a:pPr>
            <a:fld id="{2CCE500D-6EB5-4BD9-A668-07E1B69E5C7E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000500" y="1143000"/>
            <a:ext cx="5143500" cy="142875"/>
          </a:xfrm>
          <a:prstGeom prst="rect">
            <a:avLst/>
          </a:prstGeom>
          <a:solidFill>
            <a:srgbClr val="8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9220" name="Image 7" descr="logo_SIAGI_2013-vect_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3" y="214313"/>
            <a:ext cx="2252662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2265382"/>
            <a:ext cx="8604250" cy="3949700"/>
          </a:xfrm>
        </p:spPr>
        <p:txBody>
          <a:bodyPr/>
          <a:lstStyle/>
          <a:p>
            <a:pPr marL="0" indent="19050" eaLnBrk="1" hangingPunct="1">
              <a:lnSpc>
                <a:spcPct val="80000"/>
              </a:lnSpc>
              <a:buNone/>
            </a:pPr>
            <a:r>
              <a:rPr lang="fr-FR" sz="2400" dirty="0" smtClean="0"/>
              <a:t>Les équipes de la SIAGI peuvent être sollicitées tout au long du processus de décision du crédit de la banque</a:t>
            </a:r>
          </a:p>
          <a:p>
            <a:pPr eaLnBrk="1" hangingPunct="1">
              <a:lnSpc>
                <a:spcPct val="80000"/>
              </a:lnSpc>
            </a:pPr>
            <a:endParaRPr lang="fr-FR" sz="1100" dirty="0" smtClean="0"/>
          </a:p>
          <a:p>
            <a:pPr eaLnBrk="1" hangingPunct="1">
              <a:lnSpc>
                <a:spcPct val="80000"/>
              </a:lnSpc>
            </a:pPr>
            <a:r>
              <a:rPr lang="fr-FR" sz="2400" dirty="0" smtClean="0"/>
              <a:t>Par la banque</a:t>
            </a:r>
            <a:endParaRPr lang="fr-FR" sz="1200" dirty="0" smtClean="0"/>
          </a:p>
          <a:p>
            <a:pPr eaLnBrk="1" hangingPunct="1">
              <a:lnSpc>
                <a:spcPct val="80000"/>
              </a:lnSpc>
            </a:pPr>
            <a:endParaRPr lang="fr-FR" sz="800" dirty="0" smtClean="0"/>
          </a:p>
          <a:p>
            <a:pPr eaLnBrk="1" hangingPunct="1">
              <a:lnSpc>
                <a:spcPct val="80000"/>
              </a:lnSpc>
            </a:pPr>
            <a:r>
              <a:rPr lang="fr-FR" sz="2400" dirty="0" smtClean="0"/>
              <a:t>En amont du montage du dossier, au cours de la négociation  avec l’emprunteur : </a:t>
            </a:r>
            <a:r>
              <a:rPr lang="fr-FR" sz="2400" b="1" dirty="0" smtClean="0"/>
              <a:t>le dispositif de pré-garantie</a:t>
            </a:r>
          </a:p>
          <a:p>
            <a:pPr eaLnBrk="1" hangingPunct="1">
              <a:lnSpc>
                <a:spcPct val="80000"/>
              </a:lnSpc>
              <a:buNone/>
            </a:pPr>
            <a:endParaRPr lang="fr-FR" sz="2400" dirty="0" smtClean="0"/>
          </a:p>
          <a:p>
            <a:pPr eaLnBrk="1" hangingPunct="1">
              <a:lnSpc>
                <a:spcPct val="80000"/>
              </a:lnSpc>
            </a:pPr>
            <a:r>
              <a:rPr lang="fr-FR" sz="2400" dirty="0" smtClean="0"/>
              <a:t>Pendant le montage du dossier</a:t>
            </a:r>
          </a:p>
          <a:p>
            <a:pPr eaLnBrk="1" hangingPunct="1">
              <a:lnSpc>
                <a:spcPct val="80000"/>
              </a:lnSpc>
            </a:pPr>
            <a:r>
              <a:rPr lang="fr-FR" sz="2400" dirty="0" smtClean="0"/>
              <a:t>Après la décision interne (sous réserve de la garantie de la SIAGI)</a:t>
            </a:r>
          </a:p>
        </p:txBody>
      </p:sp>
      <p:sp>
        <p:nvSpPr>
          <p:cNvPr id="9222" name="Rectangle 2"/>
          <p:cNvSpPr>
            <a:spLocks noGrp="1" noChangeArrowheads="1"/>
          </p:cNvSpPr>
          <p:nvPr>
            <p:ph type="title"/>
          </p:nvPr>
        </p:nvSpPr>
        <p:spPr>
          <a:xfrm>
            <a:off x="3243282" y="285728"/>
            <a:ext cx="5757874" cy="1012825"/>
          </a:xfrm>
        </p:spPr>
        <p:txBody>
          <a:bodyPr/>
          <a:lstStyle/>
          <a:p>
            <a:pPr algn="r" eaLnBrk="1" hangingPunct="1">
              <a:lnSpc>
                <a:spcPct val="80000"/>
              </a:lnSpc>
            </a:pPr>
            <a:r>
              <a:rPr lang="fr-FR" sz="2800" b="1" dirty="0" smtClean="0">
                <a:latin typeface="+mn-lt"/>
              </a:rPr>
              <a:t>Quand faire intervenir la SIAGI? </a:t>
            </a:r>
          </a:p>
        </p:txBody>
      </p:sp>
      <p:sp>
        <p:nvSpPr>
          <p:cNvPr id="8" name="ZoneTexte 12"/>
          <p:cNvSpPr txBox="1">
            <a:spLocks noChangeArrowheads="1"/>
          </p:cNvSpPr>
          <p:nvPr/>
        </p:nvSpPr>
        <p:spPr bwMode="auto">
          <a:xfrm>
            <a:off x="0" y="6550025"/>
            <a:ext cx="9144000" cy="307777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dirty="0" smtClean="0">
                <a:solidFill>
                  <a:schemeClr val="bg1"/>
                </a:solidFill>
                <a:latin typeface="Calibri" pitchFamily="34" charset="0"/>
              </a:rPr>
              <a:t>Avantages de la garantie SIAGI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16216" y="6492875"/>
            <a:ext cx="2133600" cy="365125"/>
          </a:xfrm>
        </p:spPr>
        <p:txBody>
          <a:bodyPr/>
          <a:lstStyle/>
          <a:p>
            <a:pPr>
              <a:defRPr/>
            </a:pPr>
            <a:fld id="{20C41D65-1BDE-4865-A435-0050A80150C8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000500" y="1143000"/>
            <a:ext cx="5143500" cy="142875"/>
          </a:xfrm>
          <a:prstGeom prst="rect">
            <a:avLst/>
          </a:prstGeom>
          <a:solidFill>
            <a:srgbClr val="8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19460" name="Image 7" descr="logo_SIAGI_2013-vect_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3" y="214313"/>
            <a:ext cx="2252662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071538" y="142852"/>
            <a:ext cx="7775575" cy="143986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r"/>
            <a:r>
              <a:rPr lang="fr-FR" sz="3200" b="1" dirty="0" smtClean="0">
                <a:latin typeface="+mn-lt"/>
              </a:rPr>
              <a:t>La Pré-garantie:</a:t>
            </a:r>
          </a:p>
          <a:p>
            <a:pPr algn="r"/>
            <a:r>
              <a:rPr lang="fr-FR" sz="3200" b="1" dirty="0" smtClean="0">
                <a:latin typeface="+mn-lt"/>
              </a:rPr>
              <a:t>Les intérêts du dispositif</a:t>
            </a: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3200" b="1" dirty="0" smtClean="0">
                <a:latin typeface="+mn-lt"/>
              </a:rPr>
              <a:t> </a:t>
            </a:r>
            <a:endParaRPr lang="fr-FR" sz="3200" b="1" dirty="0">
              <a:latin typeface="+mn-lt"/>
            </a:endParaRP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r-FR" sz="2800" b="1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11" name="Espace réservé du contenu 14"/>
          <p:cNvSpPr>
            <a:spLocks noGrp="1"/>
          </p:cNvSpPr>
          <p:nvPr>
            <p:ph idx="1"/>
          </p:nvPr>
        </p:nvSpPr>
        <p:spPr>
          <a:xfrm>
            <a:off x="2450126" y="1714488"/>
            <a:ext cx="6357982" cy="2143140"/>
          </a:xfrm>
        </p:spPr>
        <p:txBody>
          <a:bodyPr>
            <a:normAutofit/>
          </a:bodyPr>
          <a:lstStyle/>
          <a:p>
            <a:r>
              <a:rPr lang="fr-FR" sz="1800" b="1" dirty="0" smtClean="0">
                <a:solidFill>
                  <a:srgbClr val="8E0000"/>
                </a:solidFill>
                <a:latin typeface="+mj-lt"/>
                <a:cs typeface="Arial" pitchFamily="34" charset="0"/>
              </a:rPr>
              <a:t>Améliorer </a:t>
            </a:r>
            <a:r>
              <a:rPr lang="fr-FR" sz="1800" b="1" dirty="0" smtClean="0">
                <a:latin typeface="+mj-lt"/>
                <a:cs typeface="Arial" pitchFamily="34" charset="0"/>
              </a:rPr>
              <a:t>sa connaissance de son propre projet</a:t>
            </a:r>
          </a:p>
          <a:p>
            <a:r>
              <a:rPr lang="fr-FR" sz="1800" b="1" dirty="0" smtClean="0">
                <a:solidFill>
                  <a:srgbClr val="8E0000"/>
                </a:solidFill>
                <a:latin typeface="+mj-lt"/>
                <a:cs typeface="Arial" pitchFamily="34" charset="0"/>
              </a:rPr>
              <a:t>Maximiser</a:t>
            </a:r>
            <a:r>
              <a:rPr lang="fr-FR" sz="1800" b="1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 </a:t>
            </a:r>
            <a:r>
              <a:rPr lang="fr-FR" sz="1800" b="1" dirty="0" smtClean="0">
                <a:latin typeface="+mj-lt"/>
                <a:cs typeface="Arial" pitchFamily="34" charset="0"/>
              </a:rPr>
              <a:t>ses chances de succès</a:t>
            </a:r>
          </a:p>
          <a:p>
            <a:r>
              <a:rPr lang="fr-FR" sz="1800" b="1" dirty="0" smtClean="0">
                <a:solidFill>
                  <a:srgbClr val="8E0000"/>
                </a:solidFill>
                <a:latin typeface="+mj-lt"/>
                <a:cs typeface="Arial" pitchFamily="34" charset="0"/>
              </a:rPr>
              <a:t>Gagner du temps </a:t>
            </a:r>
            <a:r>
              <a:rPr lang="fr-FR" sz="1800" b="1" dirty="0" smtClean="0">
                <a:latin typeface="+mj-lt"/>
                <a:cs typeface="Arial" pitchFamily="34" charset="0"/>
              </a:rPr>
              <a:t>dans la présentation</a:t>
            </a:r>
          </a:p>
          <a:p>
            <a:r>
              <a:rPr lang="fr-FR" sz="1800" b="1" dirty="0" smtClean="0">
                <a:solidFill>
                  <a:srgbClr val="8E0000"/>
                </a:solidFill>
                <a:latin typeface="+mj-lt"/>
                <a:cs typeface="Arial" pitchFamily="34" charset="0"/>
              </a:rPr>
              <a:t>Protéger</a:t>
            </a:r>
            <a:r>
              <a:rPr lang="fr-FR" sz="1800" b="1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 </a:t>
            </a:r>
            <a:r>
              <a:rPr lang="fr-FR" sz="1800" b="1" dirty="0" smtClean="0">
                <a:latin typeface="+mj-lt"/>
                <a:cs typeface="Arial" pitchFamily="34" charset="0"/>
              </a:rPr>
              <a:t>son patrimoine</a:t>
            </a:r>
            <a:endParaRPr lang="fr-FR" sz="1800" b="1" dirty="0">
              <a:latin typeface="+mj-lt"/>
              <a:cs typeface="Arial" pitchFamily="34" charset="0"/>
            </a:endParaRPr>
          </a:p>
        </p:txBody>
      </p:sp>
      <p:sp>
        <p:nvSpPr>
          <p:cNvPr id="12" name="Espace réservé du contenu 14"/>
          <p:cNvSpPr txBox="1">
            <a:spLocks/>
          </p:cNvSpPr>
          <p:nvPr/>
        </p:nvSpPr>
        <p:spPr>
          <a:xfrm>
            <a:off x="2428860" y="5357826"/>
            <a:ext cx="6500858" cy="1668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solidFill>
                  <a:srgbClr val="8E0000"/>
                </a:solidFill>
                <a:effectLst/>
                <a:uLnTx/>
                <a:uFillTx/>
                <a:latin typeface="+mj-lt"/>
                <a:cs typeface="Arial" pitchFamily="34" charset="0"/>
              </a:rPr>
              <a:t>Gagner du temps </a:t>
            </a: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cs typeface="Arial" pitchFamily="34" charset="0"/>
              </a:rPr>
              <a:t>dans le montage et l’analyse du dossier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solidFill>
                  <a:srgbClr val="8E0000"/>
                </a:solidFill>
                <a:effectLst/>
                <a:uLnTx/>
                <a:uFillTx/>
                <a:latin typeface="+mj-lt"/>
                <a:cs typeface="Arial" pitchFamily="34" charset="0"/>
              </a:rPr>
              <a:t>Répondre au besoin </a:t>
            </a: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cs typeface="Arial" pitchFamily="34" charset="0"/>
              </a:rPr>
              <a:t>de pré-qualification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solidFill>
                  <a:srgbClr val="8E0000"/>
                </a:solidFill>
                <a:effectLst/>
                <a:uLnTx/>
                <a:uFillTx/>
                <a:latin typeface="+mj-lt"/>
                <a:cs typeface="Arial" pitchFamily="34" charset="0"/>
              </a:rPr>
              <a:t>Bénéficier</a:t>
            </a: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cs typeface="Arial" pitchFamily="34" charset="0"/>
              </a:rPr>
              <a:t> d’une présentation du projet déjà normée</a:t>
            </a:r>
          </a:p>
        </p:txBody>
      </p:sp>
      <p:sp>
        <p:nvSpPr>
          <p:cNvPr id="13" name="Espace réservé du contenu 14"/>
          <p:cNvSpPr txBox="1">
            <a:spLocks/>
          </p:cNvSpPr>
          <p:nvPr/>
        </p:nvSpPr>
        <p:spPr>
          <a:xfrm>
            <a:off x="2425834" y="3500438"/>
            <a:ext cx="6575321" cy="1714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solidFill>
                  <a:srgbClr val="8E0000"/>
                </a:solidFill>
                <a:effectLst/>
                <a:uLnTx/>
                <a:uFillTx/>
                <a:latin typeface="+mj-lt"/>
                <a:cs typeface="Arial" pitchFamily="34" charset="0"/>
              </a:rPr>
              <a:t>Compléter </a:t>
            </a: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cs typeface="Arial" pitchFamily="34" charset="0"/>
              </a:rPr>
              <a:t>l’offre globale de services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solidFill>
                  <a:srgbClr val="8E0000"/>
                </a:solidFill>
                <a:effectLst/>
                <a:uLnTx/>
                <a:uFillTx/>
                <a:latin typeface="+mj-lt"/>
                <a:cs typeface="Arial" pitchFamily="34" charset="0"/>
              </a:rPr>
              <a:t>Offrir</a:t>
            </a: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cs typeface="Arial" pitchFamily="34" charset="0"/>
              </a:rPr>
              <a:t> </a:t>
            </a: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cs typeface="Arial" pitchFamily="34" charset="0"/>
              </a:rPr>
              <a:t>un service orienté vers la concrétisation d’un projet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solidFill>
                  <a:srgbClr val="8E0000"/>
                </a:solidFill>
                <a:effectLst/>
                <a:uLnTx/>
                <a:uFillTx/>
                <a:latin typeface="+mj-lt"/>
                <a:cs typeface="Arial" pitchFamily="34" charset="0"/>
              </a:rPr>
              <a:t>Peser</a:t>
            </a: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cs typeface="Arial" pitchFamily="34" charset="0"/>
              </a:rPr>
              <a:t> </a:t>
            </a: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cs typeface="Arial" pitchFamily="34" charset="0"/>
              </a:rPr>
              <a:t>dans la décision de crédit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solidFill>
                  <a:srgbClr val="8E0000"/>
                </a:solidFill>
                <a:effectLst/>
                <a:uLnTx/>
                <a:uFillTx/>
                <a:latin typeface="+mj-lt"/>
                <a:cs typeface="Arial" pitchFamily="34" charset="0"/>
              </a:rPr>
              <a:t>Rentabiliser</a:t>
            </a: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cs typeface="Arial" pitchFamily="34" charset="0"/>
              </a:rPr>
              <a:t> </a:t>
            </a: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cs typeface="Arial" pitchFamily="34" charset="0"/>
              </a:rPr>
              <a:t>le service offert </a:t>
            </a:r>
          </a:p>
        </p:txBody>
      </p:sp>
      <p:sp>
        <p:nvSpPr>
          <p:cNvPr id="14" name="Espace réservé du contenu 14"/>
          <p:cNvSpPr txBox="1">
            <a:spLocks/>
          </p:cNvSpPr>
          <p:nvPr/>
        </p:nvSpPr>
        <p:spPr>
          <a:xfrm>
            <a:off x="357222" y="2071678"/>
            <a:ext cx="6000760" cy="57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+mj-lt"/>
                <a:ea typeface="+mn-ea"/>
                <a:cs typeface="Arial" pitchFamily="34" charset="0"/>
              </a:rPr>
              <a:t>Pour l’entreprise </a:t>
            </a:r>
          </a:p>
        </p:txBody>
      </p:sp>
      <p:sp>
        <p:nvSpPr>
          <p:cNvPr id="15" name="Espace réservé du contenu 14"/>
          <p:cNvSpPr txBox="1">
            <a:spLocks/>
          </p:cNvSpPr>
          <p:nvPr/>
        </p:nvSpPr>
        <p:spPr>
          <a:xfrm>
            <a:off x="428628" y="5643578"/>
            <a:ext cx="6000760" cy="57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+mj-lt"/>
                <a:ea typeface="+mn-ea"/>
                <a:cs typeface="Arial" pitchFamily="34" charset="0"/>
              </a:rPr>
              <a:t>Pour la</a:t>
            </a:r>
            <a:r>
              <a:rPr kumimoji="0" lang="fr-FR" sz="1800" b="1" i="0" u="none" strike="noStrike" kern="1200" cap="none" spc="0" normalizeH="0" noProof="0" dirty="0" smtClean="0">
                <a:ln>
                  <a:noFill/>
                </a:ln>
                <a:uLnTx/>
                <a:uFillTx/>
                <a:latin typeface="+mj-lt"/>
                <a:ea typeface="+mn-ea"/>
                <a:cs typeface="Arial" pitchFamily="34" charset="0"/>
              </a:rPr>
              <a:t> banque</a:t>
            </a:r>
            <a:endParaRPr kumimoji="0" lang="fr-FR" sz="1800" b="1" i="0" u="none" strike="noStrike" kern="1200" cap="none" spc="0" normalizeH="0" baseline="0" noProof="0" dirty="0" smtClean="0">
              <a:ln>
                <a:noFill/>
              </a:ln>
              <a:uLnTx/>
              <a:uFillTx/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6" name="Espace réservé du contenu 14"/>
          <p:cNvSpPr txBox="1">
            <a:spLocks/>
          </p:cNvSpPr>
          <p:nvPr/>
        </p:nvSpPr>
        <p:spPr>
          <a:xfrm>
            <a:off x="428660" y="3857628"/>
            <a:ext cx="6000760" cy="57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+mj-lt"/>
                <a:ea typeface="+mn-ea"/>
                <a:cs typeface="Arial" pitchFamily="34" charset="0"/>
              </a:rPr>
              <a:t>Pour le partenaire</a:t>
            </a:r>
          </a:p>
        </p:txBody>
      </p:sp>
      <p:sp>
        <p:nvSpPr>
          <p:cNvPr id="18" name="ZoneTexte 12"/>
          <p:cNvSpPr txBox="1">
            <a:spLocks noChangeArrowheads="1"/>
          </p:cNvSpPr>
          <p:nvPr/>
        </p:nvSpPr>
        <p:spPr bwMode="auto">
          <a:xfrm>
            <a:off x="0" y="6550025"/>
            <a:ext cx="9144000" cy="3079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dirty="0" smtClean="0">
                <a:solidFill>
                  <a:schemeClr val="bg1"/>
                </a:solidFill>
                <a:latin typeface="Calibri" pitchFamily="34" charset="0"/>
              </a:rPr>
              <a:t>Avantages de la garantie SIAGI</a:t>
            </a:r>
          </a:p>
        </p:txBody>
      </p:sp>
      <p:sp>
        <p:nvSpPr>
          <p:cNvPr id="17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6553200" y="6500834"/>
            <a:ext cx="2133600" cy="365125"/>
          </a:xfrm>
        </p:spPr>
        <p:txBody>
          <a:bodyPr/>
          <a:lstStyle/>
          <a:p>
            <a:fld id="{2FE2DCEA-D027-4493-8299-924AFDC4552E}" type="slidenum">
              <a:rPr lang="fr-FR" smtClean="0">
                <a:solidFill>
                  <a:schemeClr val="bg1"/>
                </a:solidFill>
              </a:rPr>
              <a:pPr/>
              <a:t>6</a:t>
            </a:fld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000500" y="1143000"/>
            <a:ext cx="5143500" cy="142875"/>
          </a:xfrm>
          <a:prstGeom prst="rect">
            <a:avLst/>
          </a:prstGeom>
          <a:solidFill>
            <a:srgbClr val="8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5124" name="Image 7" descr="logo_SIAGI_2013-vect_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2252662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re 1"/>
          <p:cNvSpPr txBox="1">
            <a:spLocks/>
          </p:cNvSpPr>
          <p:nvPr/>
        </p:nvSpPr>
        <p:spPr>
          <a:xfrm>
            <a:off x="3500430" y="214313"/>
            <a:ext cx="5403858" cy="10128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fr-FR" sz="3200" b="1" dirty="0" smtClean="0"/>
              <a:t>Eligibilité</a:t>
            </a:r>
            <a:endParaRPr lang="fr-FR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10" name="ZoneTexte 12"/>
          <p:cNvSpPr txBox="1">
            <a:spLocks noChangeArrowheads="1"/>
          </p:cNvSpPr>
          <p:nvPr/>
        </p:nvSpPr>
        <p:spPr bwMode="auto">
          <a:xfrm>
            <a:off x="0" y="6550025"/>
            <a:ext cx="9144000" cy="3079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dirty="0" smtClean="0">
                <a:solidFill>
                  <a:schemeClr val="bg1"/>
                </a:solidFill>
                <a:latin typeface="Calibri" pitchFamily="34" charset="0"/>
              </a:rPr>
              <a:t>Périmètre d’intervention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sz="half" idx="1"/>
          </p:nvPr>
        </p:nvSpPr>
        <p:spPr>
          <a:xfrm>
            <a:off x="395536" y="2996952"/>
            <a:ext cx="4038600" cy="324036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fr-FR" b="1" dirty="0" smtClean="0"/>
              <a:t>Marchés</a:t>
            </a:r>
          </a:p>
          <a:p>
            <a:pPr>
              <a:buFont typeface="Arial" pitchFamily="34" charset="0"/>
              <a:buChar char="•"/>
            </a:pPr>
            <a:endParaRPr lang="fr-FR" sz="1100" dirty="0" smtClean="0"/>
          </a:p>
          <a:p>
            <a:pPr>
              <a:buFont typeface="Arial" pitchFamily="34" charset="0"/>
              <a:buChar char="•"/>
            </a:pPr>
            <a:r>
              <a:rPr lang="fr-FR" sz="2000" dirty="0" smtClean="0"/>
              <a:t>Artisanat</a:t>
            </a:r>
          </a:p>
          <a:p>
            <a:r>
              <a:rPr lang="fr-FR" sz="2000" dirty="0" smtClean="0"/>
              <a:t>Commerce </a:t>
            </a:r>
          </a:p>
          <a:p>
            <a:r>
              <a:rPr lang="fr-FR" sz="2000" dirty="0" smtClean="0"/>
              <a:t>Professions libérales</a:t>
            </a:r>
          </a:p>
          <a:p>
            <a:r>
              <a:rPr lang="fr-FR" sz="2000" dirty="0" smtClean="0"/>
              <a:t>Services à l’industrie</a:t>
            </a:r>
          </a:p>
          <a:p>
            <a:r>
              <a:rPr lang="fr-FR" sz="2000" dirty="0" smtClean="0"/>
              <a:t>Agriculture</a:t>
            </a:r>
            <a:endParaRPr lang="fr-FR" sz="2400" dirty="0" smtClean="0">
              <a:solidFill>
                <a:schemeClr val="accent3">
                  <a:lumMod val="50000"/>
                </a:schemeClr>
              </a:solidFill>
              <a:latin typeface="Engravers MT" pitchFamily="18" charset="0"/>
            </a:endParaRPr>
          </a:p>
          <a:p>
            <a:r>
              <a:rPr lang="fr-FR" sz="2000" dirty="0" smtClean="0"/>
              <a:t>Associations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4644008" y="2996952"/>
            <a:ext cx="4038600" cy="3240360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fr-FR" b="1" dirty="0" smtClean="0"/>
              <a:t>Structures juridiques</a:t>
            </a:r>
          </a:p>
          <a:p>
            <a:pPr>
              <a:buFont typeface="Arial" pitchFamily="34" charset="0"/>
              <a:buChar char="•"/>
            </a:pPr>
            <a:endParaRPr lang="fr-FR" sz="1050" dirty="0" smtClean="0"/>
          </a:p>
          <a:p>
            <a:pPr>
              <a:buFont typeface="Arial" pitchFamily="34" charset="0"/>
              <a:buChar char="•"/>
            </a:pPr>
            <a:r>
              <a:rPr lang="fr-FR" sz="2000" dirty="0" smtClean="0"/>
              <a:t>Entreprise individuelle, </a:t>
            </a:r>
            <a:r>
              <a:rPr lang="fr-FR" sz="2000" dirty="0" err="1" smtClean="0"/>
              <a:t>EIRL</a:t>
            </a:r>
            <a:endParaRPr lang="fr-FR" sz="2000" dirty="0" smtClean="0"/>
          </a:p>
          <a:p>
            <a:r>
              <a:rPr lang="fr-FR" sz="2000" dirty="0" smtClean="0"/>
              <a:t>Sté de capitaux : SARL, EURL, SA, SAS, SEL…</a:t>
            </a:r>
          </a:p>
          <a:p>
            <a:r>
              <a:rPr lang="fr-FR" sz="2000" dirty="0" smtClean="0"/>
              <a:t>Sté de personnes: SNC, SCI, SCM, </a:t>
            </a:r>
            <a:r>
              <a:rPr lang="fr-FR" sz="2000" dirty="0" err="1" smtClean="0"/>
              <a:t>SCP</a:t>
            </a:r>
            <a:endParaRPr lang="fr-FR" sz="2000" dirty="0" smtClean="0"/>
          </a:p>
          <a:p>
            <a:r>
              <a:rPr lang="fr-FR" sz="2000" dirty="0" smtClean="0"/>
              <a:t>Diverses formes d’exploitation agricole </a:t>
            </a:r>
            <a:endParaRPr lang="fr-FR" sz="2000" dirty="0"/>
          </a:p>
        </p:txBody>
      </p:sp>
      <p:sp>
        <p:nvSpPr>
          <p:cNvPr id="12" name="ZoneTexte 11"/>
          <p:cNvSpPr txBox="1"/>
          <p:nvPr/>
        </p:nvSpPr>
        <p:spPr>
          <a:xfrm>
            <a:off x="2195736" y="1628800"/>
            <a:ext cx="4752528" cy="98488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Entreprises :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1600" dirty="0" smtClean="0"/>
              <a:t>Effectif jusqu’à 50 salariés </a:t>
            </a:r>
            <a:r>
              <a:rPr lang="fr-FR" b="1" dirty="0" smtClean="0"/>
              <a:t>+</a:t>
            </a:r>
          </a:p>
          <a:p>
            <a:pPr algn="ctr"/>
            <a:r>
              <a:rPr lang="fr-FR" sz="1600" dirty="0" smtClean="0"/>
              <a:t>CA </a:t>
            </a:r>
            <a:r>
              <a:rPr lang="fr-FR" sz="1600" b="1" u="sng" dirty="0" smtClean="0"/>
              <a:t>ou</a:t>
            </a:r>
            <a:r>
              <a:rPr lang="fr-FR" sz="1600" dirty="0" smtClean="0"/>
              <a:t> total bilan &lt; à 10 millions €</a:t>
            </a: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6588224" y="6492875"/>
            <a:ext cx="2133600" cy="365125"/>
          </a:xfrm>
        </p:spPr>
        <p:txBody>
          <a:bodyPr/>
          <a:lstStyle/>
          <a:p>
            <a:pPr>
              <a:defRPr/>
            </a:pPr>
            <a:fld id="{2CCE500D-6EB5-4BD9-A668-07E1B69E5C7E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000500" y="1143000"/>
            <a:ext cx="5143500" cy="142875"/>
          </a:xfrm>
          <a:prstGeom prst="rect">
            <a:avLst/>
          </a:prstGeom>
          <a:solidFill>
            <a:srgbClr val="8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5124" name="Image 7" descr="logo_SIAGI_2013-vect_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2252662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re 1"/>
          <p:cNvSpPr txBox="1">
            <a:spLocks/>
          </p:cNvSpPr>
          <p:nvPr/>
        </p:nvSpPr>
        <p:spPr>
          <a:xfrm>
            <a:off x="3500430" y="214313"/>
            <a:ext cx="5403858" cy="10128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fr-FR" sz="3200" b="1" dirty="0" smtClean="0"/>
              <a:t>Eligibilité</a:t>
            </a:r>
            <a:endParaRPr lang="fr-FR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10" name="ZoneTexte 12"/>
          <p:cNvSpPr txBox="1">
            <a:spLocks noChangeArrowheads="1"/>
          </p:cNvSpPr>
          <p:nvPr/>
        </p:nvSpPr>
        <p:spPr bwMode="auto">
          <a:xfrm>
            <a:off x="0" y="6550025"/>
            <a:ext cx="9144000" cy="3079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dirty="0" smtClean="0">
                <a:solidFill>
                  <a:schemeClr val="bg1"/>
                </a:solidFill>
                <a:latin typeface="Calibri" pitchFamily="34" charset="0"/>
              </a:rPr>
              <a:t>Périmètre d’intervention</a:t>
            </a:r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1"/>
          </p:nvPr>
        </p:nvSpPr>
        <p:spPr>
          <a:xfrm>
            <a:off x="395536" y="2852936"/>
            <a:ext cx="4038600" cy="3456384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fr-FR" b="1" dirty="0" smtClean="0"/>
              <a:t>Projets éligibles</a:t>
            </a:r>
          </a:p>
          <a:p>
            <a:pPr eaLnBrk="1" hangingPunct="1">
              <a:lnSpc>
                <a:spcPct val="80000"/>
              </a:lnSpc>
              <a:buNone/>
            </a:pPr>
            <a:endParaRPr lang="fr-FR" sz="1100" dirty="0" smtClean="0"/>
          </a:p>
          <a:p>
            <a:pPr eaLnBrk="1" hangingPunct="1">
              <a:lnSpc>
                <a:spcPct val="80000"/>
              </a:lnSpc>
              <a:buNone/>
            </a:pPr>
            <a:r>
              <a:rPr lang="fr-FR" sz="2000" dirty="0" smtClean="0"/>
              <a:t>Création ex nihilo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fr-FR" sz="2000" dirty="0" smtClean="0"/>
              <a:t>Reprise par 1</a:t>
            </a:r>
            <a:r>
              <a:rPr lang="fr-FR" sz="2000" baseline="30000" dirty="0" smtClean="0"/>
              <a:t>ère</a:t>
            </a:r>
            <a:r>
              <a:rPr lang="fr-FR" sz="2000" dirty="0" smtClean="0"/>
              <a:t> installation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fr-FR" sz="2000" dirty="0" smtClean="0"/>
              <a:t>Entreprise existante </a:t>
            </a:r>
          </a:p>
          <a:p>
            <a:pPr eaLnBrk="1" hangingPunct="1">
              <a:lnSpc>
                <a:spcPct val="80000"/>
              </a:lnSpc>
            </a:pPr>
            <a:r>
              <a:rPr lang="fr-FR" sz="2000" dirty="0" smtClean="0"/>
              <a:t>investissement (développement)</a:t>
            </a:r>
          </a:p>
          <a:p>
            <a:pPr eaLnBrk="1" hangingPunct="1">
              <a:lnSpc>
                <a:spcPct val="80000"/>
              </a:lnSpc>
            </a:pPr>
            <a:r>
              <a:rPr lang="fr-FR" sz="2000" dirty="0" smtClean="0"/>
              <a:t>croissance interne</a:t>
            </a:r>
          </a:p>
          <a:p>
            <a:pPr eaLnBrk="1" hangingPunct="1">
              <a:lnSpc>
                <a:spcPct val="80000"/>
              </a:lnSpc>
            </a:pPr>
            <a:r>
              <a:rPr lang="fr-FR" sz="2000" dirty="0" smtClean="0"/>
              <a:t>croissance externe (rachat d’une autre entreprise ou des actifs d’une autre entreprise)</a:t>
            </a:r>
          </a:p>
          <a:p>
            <a:pPr eaLnBrk="1" hangingPunct="1">
              <a:lnSpc>
                <a:spcPct val="80000"/>
              </a:lnSpc>
            </a:pPr>
            <a:r>
              <a:rPr lang="fr-FR" sz="2000" dirty="0" smtClean="0"/>
              <a:t>réinstallation </a:t>
            </a:r>
          </a:p>
          <a:p>
            <a:endParaRPr lang="fr-FR" dirty="0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716016" y="2852936"/>
            <a:ext cx="4038600" cy="3456384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fr-FR" b="1" dirty="0" smtClean="0"/>
              <a:t>Actifs éligibles</a:t>
            </a:r>
          </a:p>
          <a:p>
            <a:pPr>
              <a:buNone/>
            </a:pPr>
            <a:endParaRPr lang="fr-FR" sz="1100" dirty="0" smtClean="0"/>
          </a:p>
          <a:p>
            <a:pPr>
              <a:buNone/>
            </a:pPr>
            <a:r>
              <a:rPr lang="fr-FR" sz="2000" dirty="0" smtClean="0"/>
              <a:t>Fonds de commerce – Fonds artisanal - Droit au bail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fr-FR" sz="2000" dirty="0" smtClean="0"/>
              <a:t>Parts sociales – Actions – Clientèle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fr-FR" sz="2000" dirty="0" smtClean="0"/>
              <a:t>Immobilier professionnel ou mixte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fr-FR" sz="2000" dirty="0" smtClean="0"/>
              <a:t>Travaux – Agencements- Matériels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fr-FR" sz="2000" dirty="0" smtClean="0"/>
              <a:t>Besoin en fonds de roulement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fr-FR" sz="2000" dirty="0" smtClean="0"/>
              <a:t>Tout investissement agricole</a:t>
            </a:r>
          </a:p>
          <a:p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1979712" y="1412776"/>
            <a:ext cx="5040560" cy="12618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Financements éligibles :</a:t>
            </a:r>
          </a:p>
          <a:p>
            <a:r>
              <a:rPr lang="fr-FR" sz="1600" dirty="0" smtClean="0"/>
              <a:t>Crédits à moyen et long terme</a:t>
            </a:r>
          </a:p>
          <a:p>
            <a:r>
              <a:rPr lang="fr-FR" sz="1600" dirty="0" smtClean="0"/>
              <a:t>Crédit bail mobilier et immobilier</a:t>
            </a:r>
          </a:p>
          <a:p>
            <a:r>
              <a:rPr lang="fr-FR" sz="1600" dirty="0" smtClean="0"/>
              <a:t>Engagements par signature – (court terme)</a:t>
            </a:r>
          </a:p>
          <a:p>
            <a:endParaRPr lang="fr-FR" sz="300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>
          <a:xfrm>
            <a:off x="6516216" y="6492875"/>
            <a:ext cx="2133600" cy="365125"/>
          </a:xfrm>
        </p:spPr>
        <p:txBody>
          <a:bodyPr/>
          <a:lstStyle/>
          <a:p>
            <a:pPr>
              <a:defRPr/>
            </a:pPr>
            <a:fld id="{2CCE500D-6EB5-4BD9-A668-07E1B69E5C7E}" type="slidenum">
              <a:rPr lang="fr-FR" smtClean="0"/>
              <a:pPr>
                <a:defRPr/>
              </a:pPr>
              <a:t>8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000500" y="1143000"/>
            <a:ext cx="5143500" cy="142875"/>
          </a:xfrm>
          <a:prstGeom prst="rect">
            <a:avLst/>
          </a:prstGeom>
          <a:solidFill>
            <a:srgbClr val="8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5124" name="Image 7" descr="logo_SIAGI_2013-vect_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2252662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re 1"/>
          <p:cNvSpPr txBox="1">
            <a:spLocks/>
          </p:cNvSpPr>
          <p:nvPr/>
        </p:nvSpPr>
        <p:spPr>
          <a:xfrm>
            <a:off x="3500430" y="214313"/>
            <a:ext cx="5403858" cy="10128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fr-FR" sz="3200" b="1" dirty="0" smtClean="0">
                <a:latin typeface="+mj-lt"/>
                <a:ea typeface="+mj-ea"/>
                <a:cs typeface="+mj-cs"/>
              </a:rPr>
              <a:t>Fonctionnement de la garantie</a:t>
            </a:r>
            <a:endParaRPr lang="fr-FR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10" name="ZoneTexte 12"/>
          <p:cNvSpPr txBox="1">
            <a:spLocks noChangeArrowheads="1"/>
          </p:cNvSpPr>
          <p:nvPr/>
        </p:nvSpPr>
        <p:spPr bwMode="auto">
          <a:xfrm>
            <a:off x="0" y="6550025"/>
            <a:ext cx="9144000" cy="3079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fr-FR" sz="1400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1"/>
          </p:nvPr>
        </p:nvSpPr>
        <p:spPr>
          <a:xfrm>
            <a:off x="467544" y="1988840"/>
            <a:ext cx="4038600" cy="396044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fr-FR" b="1" dirty="0" smtClean="0"/>
              <a:t>Caractéristiques</a:t>
            </a:r>
          </a:p>
          <a:p>
            <a:pPr>
              <a:buFont typeface="Arial" pitchFamily="34" charset="0"/>
              <a:buChar char="•"/>
            </a:pPr>
            <a:r>
              <a:rPr lang="fr-FR" sz="2000" dirty="0" smtClean="0"/>
              <a:t>Quotité : de 20 à 50% du montant du concours</a:t>
            </a:r>
          </a:p>
          <a:p>
            <a:pPr>
              <a:buFont typeface="Arial" pitchFamily="34" charset="0"/>
              <a:buChar char="•"/>
            </a:pPr>
            <a:r>
              <a:rPr lang="fr-FR" sz="2000" dirty="0" smtClean="0"/>
              <a:t>Durée de la garantie = durée du crédit ou durée inférieure</a:t>
            </a:r>
          </a:p>
          <a:p>
            <a:pPr>
              <a:buFont typeface="Arial" pitchFamily="34" charset="0"/>
              <a:buChar char="•"/>
            </a:pPr>
            <a:r>
              <a:rPr lang="fr-FR" sz="2000" dirty="0" smtClean="0"/>
              <a:t>Périodicité : mensuelle, trimestrielle, semestrielle, annuelle</a:t>
            </a:r>
          </a:p>
          <a:p>
            <a:pPr>
              <a:buFont typeface="Arial" pitchFamily="34" charset="0"/>
              <a:buChar char="•"/>
            </a:pPr>
            <a:r>
              <a:rPr lang="fr-FR" sz="2000" dirty="0" smtClean="0"/>
              <a:t>Prix : participation financière payée par l’entreprise; </a:t>
            </a:r>
            <a:br>
              <a:rPr lang="fr-FR" sz="2000" dirty="0" smtClean="0"/>
            </a:br>
            <a:r>
              <a:rPr lang="fr-FR" sz="2000" dirty="0" smtClean="0"/>
              <a:t>assiette = montant du concours</a:t>
            </a:r>
            <a:endParaRPr lang="fr-FR" sz="2000" dirty="0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4008" y="1988840"/>
            <a:ext cx="4038600" cy="3960440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fr-FR" b="1" dirty="0" smtClean="0"/>
              <a:t>Partenariats de garantie</a:t>
            </a:r>
          </a:p>
          <a:p>
            <a:endParaRPr lang="fr-FR" sz="2000" dirty="0" smtClean="0"/>
          </a:p>
          <a:p>
            <a:pPr>
              <a:buFont typeface="Arial" pitchFamily="34" charset="0"/>
              <a:buChar char="•"/>
            </a:pPr>
            <a:r>
              <a:rPr lang="fr-FR" sz="2000" dirty="0" smtClean="0"/>
              <a:t>Co-garantie : BPI, collectivités territoriales</a:t>
            </a:r>
          </a:p>
          <a:p>
            <a:pPr algn="ctr">
              <a:buNone/>
            </a:pPr>
            <a:r>
              <a:rPr lang="fr-FR" sz="2000" u="sng" dirty="0" smtClean="0"/>
              <a:t>quotité jusqu’à 70%, voire 80%</a:t>
            </a:r>
          </a:p>
          <a:p>
            <a:endParaRPr lang="fr-FR" sz="2000" dirty="0" smtClean="0"/>
          </a:p>
          <a:p>
            <a:r>
              <a:rPr lang="fr-FR" sz="2000" dirty="0" smtClean="0"/>
              <a:t>Contre-garantie : Fonds européen d’investissements (FEI) 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516216" y="6492875"/>
            <a:ext cx="2133600" cy="365125"/>
          </a:xfrm>
        </p:spPr>
        <p:txBody>
          <a:bodyPr/>
          <a:lstStyle/>
          <a:p>
            <a:pPr>
              <a:defRPr/>
            </a:pPr>
            <a:fld id="{2CCE500D-6EB5-4BD9-A668-07E1B69E5C7E}" type="slidenum">
              <a:rPr lang="fr-FR" smtClean="0"/>
              <a:pPr>
                <a:defRPr/>
              </a:pPr>
              <a:t>9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1930</TotalTime>
  <Words>698</Words>
  <Application>Microsoft Office PowerPoint</Application>
  <PresentationFormat>Affichage à l'écran (4:3)</PresentationFormat>
  <Paragraphs>179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Diapositive 1</vt:lpstr>
      <vt:lpstr>Actionnariat </vt:lpstr>
      <vt:lpstr>Diapositive 3</vt:lpstr>
      <vt:lpstr>Diapositive 4</vt:lpstr>
      <vt:lpstr>Quand faire intervenir la SIAGI? </vt:lpstr>
      <vt:lpstr>Diapositive 6</vt:lpstr>
      <vt:lpstr>Diapositive 7</vt:lpstr>
      <vt:lpstr>Diapositive 8</vt:lpstr>
      <vt:lpstr>Diapositive 9</vt:lpstr>
      <vt:lpstr>Critères de décision</vt:lpstr>
      <vt:lpstr>La tarification SIAGI</vt:lpstr>
      <vt:lpstr>Diapositive 12</vt:lpstr>
      <vt:lpstr>Diapositive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MOREAU Anne</dc:creator>
  <cp:lastModifiedBy>sparcineau</cp:lastModifiedBy>
  <cp:revision>255</cp:revision>
  <cp:lastPrinted>2016-03-14T09:30:18Z</cp:lastPrinted>
  <dcterms:created xsi:type="dcterms:W3CDTF">2013-02-26T09:21:54Z</dcterms:created>
  <dcterms:modified xsi:type="dcterms:W3CDTF">2016-05-20T16:12:37Z</dcterms:modified>
</cp:coreProperties>
</file>