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7" r:id="rId2"/>
  </p:sldMasterIdLst>
  <p:notesMasterIdLst>
    <p:notesMasterId r:id="rId10"/>
  </p:notesMasterIdLst>
  <p:handoutMasterIdLst>
    <p:handoutMasterId r:id="rId11"/>
  </p:handoutMasterIdLst>
  <p:sldIdLst>
    <p:sldId id="259" r:id="rId3"/>
    <p:sldId id="299" r:id="rId4"/>
    <p:sldId id="290" r:id="rId5"/>
    <p:sldId id="292" r:id="rId6"/>
    <p:sldId id="305" r:id="rId7"/>
    <p:sldId id="306" r:id="rId8"/>
    <p:sldId id="272" r:id="rId9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anny HACOT" initials="F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289" autoAdjust="0"/>
  </p:normalViewPr>
  <p:slideViewPr>
    <p:cSldViewPr>
      <p:cViewPr>
        <p:scale>
          <a:sx n="110" d="100"/>
          <a:sy n="110" d="100"/>
        </p:scale>
        <p:origin x="-1680" y="-240"/>
      </p:cViewPr>
      <p:guideLst>
        <p:guide orient="horz" pos="3566"/>
        <p:guide orient="horz" pos="3067"/>
        <p:guide orient="horz" pos="2069"/>
        <p:guide pos="4876"/>
      </p:guideLst>
    </p:cSldViewPr>
  </p:slideViewPr>
  <p:outlineViewPr>
    <p:cViewPr>
      <p:scale>
        <a:sx n="33" d="100"/>
        <a:sy n="33" d="100"/>
      </p:scale>
      <p:origin x="0" y="42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56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85C9D-5494-4E0E-9412-A1D803F0C5AF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3A4B6-6933-4F4F-A8E7-4377BEA874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168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3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3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fld id="{D3408DD4-2848-4130-91D2-DA279B566371}" type="datetimeFigureOut">
              <a:rPr lang="fr-FR" smtClean="0"/>
              <a:pPr/>
              <a:t>13/10/2015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71" tIns="47786" rIns="95571" bIns="47786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5571" tIns="47786" rIns="95571" bIns="47786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3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3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fld id="{5686E92E-1CC9-49FE-85F2-4F6117653B4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pifrance.fr/bpifrance/oseo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bpifrance.fr/bpifrance/fsi_regions" TargetMode="External"/><Relationship Id="rId5" Type="http://schemas.openxmlformats.org/officeDocument/2006/relationships/hyperlink" Target="http://www.bpifrance.fr/bpifrance/fsi" TargetMode="External"/><Relationship Id="rId4" Type="http://schemas.openxmlformats.org/officeDocument/2006/relationships/hyperlink" Target="http://www.bpifrance.fr/bpifrance/cdc_entreprises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Ces sociétés seront apportées à </a:t>
            </a:r>
            <a:r>
              <a:rPr lang="fr-FR" b="1" dirty="0" smtClean="0"/>
              <a:t>Bpifrance</a:t>
            </a:r>
            <a:r>
              <a:rPr lang="fr-FR" dirty="0" smtClean="0"/>
              <a:t> à l'issue de l'assemblée générale du 12 juillet 2013. Elles deviendront, le même jour, d'une part </a:t>
            </a:r>
            <a:r>
              <a:rPr lang="fr-FR" b="1" dirty="0" smtClean="0"/>
              <a:t>Bpifrance Financement</a:t>
            </a:r>
            <a:r>
              <a:rPr lang="fr-FR" dirty="0" smtClean="0"/>
              <a:t> (ex- </a:t>
            </a:r>
            <a:r>
              <a:rPr lang="fr-FR" dirty="0" smtClean="0">
                <a:hlinkClick r:id="rId3" action="ppaction://hlinkfile"/>
              </a:rPr>
              <a:t>OSEO</a:t>
            </a:r>
            <a:r>
              <a:rPr lang="fr-FR" dirty="0" smtClean="0"/>
              <a:t>) et d'autre part </a:t>
            </a:r>
            <a:r>
              <a:rPr lang="fr-FR" b="1" dirty="0" smtClean="0"/>
              <a:t>Bpifrance Investissement</a:t>
            </a:r>
            <a:r>
              <a:rPr lang="fr-FR" dirty="0" smtClean="0"/>
              <a:t> (rassemblant </a:t>
            </a:r>
            <a:r>
              <a:rPr lang="fr-FR" dirty="0" smtClean="0">
                <a:hlinkClick r:id="rId4" action="ppaction://hlinkfile"/>
              </a:rPr>
              <a:t>CDC Entreprises</a:t>
            </a:r>
            <a:r>
              <a:rPr lang="fr-FR" dirty="0" smtClean="0"/>
              <a:t>, </a:t>
            </a:r>
            <a:r>
              <a:rPr lang="fr-FR" dirty="0" smtClean="0">
                <a:hlinkClick r:id="rId5" action="ppaction://hlinkfile"/>
              </a:rPr>
              <a:t>FSI </a:t>
            </a:r>
            <a:r>
              <a:rPr lang="fr-FR" dirty="0" smtClean="0"/>
              <a:t>et </a:t>
            </a:r>
            <a:r>
              <a:rPr lang="fr-FR" dirty="0" smtClean="0">
                <a:hlinkClick r:id="rId6" action="ppaction://hlinkfile"/>
              </a:rPr>
              <a:t>FSI régions</a:t>
            </a:r>
            <a:r>
              <a:rPr lang="fr-FR" dirty="0" smtClean="0"/>
              <a:t>).</a:t>
            </a:r>
            <a:br>
              <a:rPr lang="fr-FR" dirty="0" smtClean="0"/>
            </a:br>
            <a:r>
              <a:rPr lang="fr-FR" dirty="0" smtClean="0"/>
              <a:t>CDC Entreprises, FSI et FSI Régions seront, dans le courant du second semestre, après obtention des approbations sociales et réglementaires, fusionnées en une seule société de gestion : </a:t>
            </a:r>
            <a:r>
              <a:rPr lang="fr-FR" b="1" dirty="0" smtClean="0"/>
              <a:t>Bpifrance Investissement.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6E92E-1CC9-49FE-85F2-4F6117653B4D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87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_fond_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8604448" y="-243408"/>
            <a:ext cx="539552" cy="116631"/>
          </a:xfrm>
        </p:spPr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9396536" y="6453336"/>
            <a:ext cx="366964" cy="312165"/>
          </a:xfrm>
        </p:spPr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7740352" y="-243409"/>
            <a:ext cx="827584" cy="116632"/>
          </a:xfrm>
        </p:spPr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pic>
        <p:nvPicPr>
          <p:cNvPr id="13" name="Image 12" descr="couv_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968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Arc 60"/>
          <p:cNvSpPr>
            <a:spLocks/>
          </p:cNvSpPr>
          <p:nvPr userDrawn="1"/>
        </p:nvSpPr>
        <p:spPr>
          <a:xfrm rot="9233829">
            <a:off x="-441172" y="2024005"/>
            <a:ext cx="9692383" cy="2572279"/>
          </a:xfrm>
          <a:prstGeom prst="arc">
            <a:avLst>
              <a:gd name="adj1" fmla="val 11023616"/>
              <a:gd name="adj2" fmla="val 20924083"/>
            </a:avLst>
          </a:prstGeom>
          <a:ln w="127000"/>
          <a:scene3d>
            <a:camera prst="orthographicFront"/>
            <a:lightRig rig="threePt" dir="t"/>
          </a:scene3d>
          <a:sp3d>
            <a:bevelB h="8255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endParaRPr lang="fr-FR"/>
          </a:p>
        </p:txBody>
      </p:sp>
      <p:cxnSp>
        <p:nvCxnSpPr>
          <p:cNvPr id="42" name="Connecteur droit 41"/>
          <p:cNvCxnSpPr/>
          <p:nvPr userDrawn="1"/>
        </p:nvCxnSpPr>
        <p:spPr>
          <a:xfrm>
            <a:off x="322955" y="3311175"/>
            <a:ext cx="0" cy="2350073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1" name="Titre 6"/>
          <p:cNvSpPr txBox="1">
            <a:spLocks/>
          </p:cNvSpPr>
          <p:nvPr userDrawn="1"/>
        </p:nvSpPr>
        <p:spPr bwMode="gray">
          <a:xfrm>
            <a:off x="418406" y="4520171"/>
            <a:ext cx="1764203" cy="38615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fr-FR" sz="800" dirty="0" smtClean="0"/>
              <a:t>Nous </a:t>
            </a:r>
            <a:r>
              <a:rPr lang="fr-FR" sz="800" dirty="0"/>
              <a:t>soutenons les projets innovants</a:t>
            </a:r>
            <a:r>
              <a:rPr lang="fr-FR" sz="800" dirty="0" smtClean="0"/>
              <a:t>, individuels </a:t>
            </a:r>
            <a:r>
              <a:rPr lang="fr-FR" sz="800" dirty="0"/>
              <a:t>et collaboratifs, sous </a:t>
            </a:r>
            <a:r>
              <a:rPr lang="fr-FR" sz="800" dirty="0" smtClean="0"/>
              <a:t>forme d’aides </a:t>
            </a:r>
            <a:r>
              <a:rPr lang="fr-FR" sz="800" dirty="0"/>
              <a:t>à la R&amp;D, puis de </a:t>
            </a:r>
            <a:r>
              <a:rPr lang="fr-FR" sz="800" dirty="0" smtClean="0"/>
              <a:t>financement </a:t>
            </a:r>
            <a:br>
              <a:rPr lang="fr-FR" sz="800" dirty="0" smtClean="0"/>
            </a:br>
            <a:r>
              <a:rPr lang="fr-FR" sz="800" dirty="0" smtClean="0"/>
              <a:t>pour </a:t>
            </a:r>
            <a:r>
              <a:rPr lang="fr-FR" sz="800" dirty="0"/>
              <a:t>le lancement industriel </a:t>
            </a: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>et </a:t>
            </a:r>
            <a:r>
              <a:rPr lang="fr-FR" sz="800" dirty="0"/>
              <a:t>commercial</a:t>
            </a:r>
            <a:r>
              <a:rPr lang="fr-FR" sz="800" dirty="0" smtClean="0"/>
              <a:t>, ou </a:t>
            </a:r>
            <a:r>
              <a:rPr lang="fr-FR" sz="800" dirty="0"/>
              <a:t>encore </a:t>
            </a: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>sous </a:t>
            </a:r>
            <a:r>
              <a:rPr lang="fr-FR" sz="800" dirty="0"/>
              <a:t>forme de </a:t>
            </a:r>
            <a:r>
              <a:rPr lang="fr-FR" sz="800" dirty="0" smtClean="0"/>
              <a:t>prise de </a:t>
            </a:r>
            <a:r>
              <a:rPr lang="fr-FR" sz="800" dirty="0"/>
              <a:t>participation :</a:t>
            </a:r>
          </a:p>
          <a:p>
            <a:pPr marL="72000" indent="-72000">
              <a:spcBef>
                <a:spcPts val="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Aide </a:t>
            </a:r>
            <a:r>
              <a:rPr lang="fr-FR" sz="700" dirty="0">
                <a:latin typeface="+mn-lt"/>
              </a:rPr>
              <a:t>à l’Innovation : </a:t>
            </a:r>
            <a:r>
              <a:rPr lang="fr-FR" sz="700" dirty="0" smtClean="0">
                <a:latin typeface="+mn-lt"/>
              </a:rPr>
              <a:t>subvention, </a:t>
            </a:r>
            <a:br>
              <a:rPr lang="fr-FR" sz="700" dirty="0" smtClean="0">
                <a:latin typeface="+mn-lt"/>
              </a:rPr>
            </a:br>
            <a:r>
              <a:rPr lang="fr-FR" sz="700" dirty="0" smtClean="0">
                <a:latin typeface="+mn-lt"/>
              </a:rPr>
              <a:t>avance remboursable, prêts </a:t>
            </a:r>
            <a:r>
              <a:rPr lang="fr-FR" sz="700" dirty="0">
                <a:latin typeface="+mn-lt"/>
              </a:rPr>
              <a:t>à </a:t>
            </a:r>
            <a:r>
              <a:rPr lang="fr-FR" sz="700" dirty="0" smtClean="0">
                <a:latin typeface="+mn-lt"/>
              </a:rPr>
              <a:t>taux </a:t>
            </a:r>
            <a:r>
              <a:rPr lang="fr-FR" sz="700" dirty="0">
                <a:latin typeface="+mn-lt"/>
              </a:rPr>
              <a:t>zéro</a:t>
            </a:r>
          </a:p>
          <a:p>
            <a:pPr marL="72000" indent="-72000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Prêt d’Amorçage </a:t>
            </a:r>
            <a:r>
              <a:rPr lang="fr-FR" sz="700" dirty="0">
                <a:latin typeface="+mn-lt"/>
              </a:rPr>
              <a:t>pour </a:t>
            </a:r>
            <a:r>
              <a:rPr lang="fr-FR" sz="700" dirty="0" smtClean="0">
                <a:latin typeface="+mn-lt"/>
              </a:rPr>
              <a:t>préparer</a:t>
            </a:r>
            <a:r>
              <a:rPr lang="fr-FR" sz="700" baseline="0" dirty="0" smtClean="0">
                <a:latin typeface="+mn-lt"/>
              </a:rPr>
              <a:t> </a:t>
            </a:r>
            <a:br>
              <a:rPr lang="fr-FR" sz="700" baseline="0" dirty="0" smtClean="0">
                <a:latin typeface="+mn-lt"/>
              </a:rPr>
            </a:br>
            <a:r>
              <a:rPr lang="fr-FR" sz="700" dirty="0" smtClean="0">
                <a:latin typeface="+mn-lt"/>
              </a:rPr>
              <a:t>la </a:t>
            </a:r>
            <a:r>
              <a:rPr lang="fr-FR" sz="700" dirty="0">
                <a:latin typeface="+mn-lt"/>
              </a:rPr>
              <a:t>levée </a:t>
            </a:r>
            <a:r>
              <a:rPr lang="fr-FR" sz="700" dirty="0" smtClean="0">
                <a:latin typeface="+mn-lt"/>
              </a:rPr>
              <a:t>de </a:t>
            </a:r>
            <a:r>
              <a:rPr lang="fr-FR" sz="700" dirty="0">
                <a:latin typeface="+mn-lt"/>
              </a:rPr>
              <a:t>fonds</a:t>
            </a:r>
          </a:p>
          <a:p>
            <a:pPr marL="72000" indent="-72000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Prêt Innovation </a:t>
            </a:r>
            <a:r>
              <a:rPr lang="fr-FR" sz="700" dirty="0">
                <a:latin typeface="+mn-lt"/>
              </a:rPr>
              <a:t>pour </a:t>
            </a:r>
            <a:r>
              <a:rPr lang="fr-FR" sz="700" dirty="0" smtClean="0">
                <a:latin typeface="+mn-lt"/>
              </a:rPr>
              <a:t>lancer </a:t>
            </a:r>
            <a:br>
              <a:rPr lang="fr-FR" sz="700" dirty="0" smtClean="0">
                <a:latin typeface="+mn-lt"/>
              </a:rPr>
            </a:br>
            <a:r>
              <a:rPr lang="fr-FR" sz="700" dirty="0" smtClean="0">
                <a:latin typeface="+mn-lt"/>
              </a:rPr>
              <a:t>sur </a:t>
            </a:r>
            <a:r>
              <a:rPr lang="fr-FR" sz="700" dirty="0">
                <a:latin typeface="+mn-lt"/>
              </a:rPr>
              <a:t>le marché des </a:t>
            </a:r>
            <a:r>
              <a:rPr lang="fr-FR" sz="700" dirty="0" smtClean="0">
                <a:latin typeface="+mn-lt"/>
              </a:rPr>
              <a:t>produits </a:t>
            </a:r>
            <a:br>
              <a:rPr lang="fr-FR" sz="700" dirty="0" smtClean="0">
                <a:latin typeface="+mn-lt"/>
              </a:rPr>
            </a:br>
            <a:r>
              <a:rPr lang="fr-FR" sz="700" dirty="0" smtClean="0">
                <a:latin typeface="+mn-lt"/>
              </a:rPr>
              <a:t>et </a:t>
            </a:r>
            <a:r>
              <a:rPr lang="fr-FR" sz="700" dirty="0">
                <a:latin typeface="+mn-lt"/>
              </a:rPr>
              <a:t>services innovants</a:t>
            </a:r>
          </a:p>
          <a:p>
            <a:pPr marL="72000" indent="-72000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Investissement </a:t>
            </a:r>
            <a:r>
              <a:rPr lang="fr-FR" sz="700" dirty="0">
                <a:latin typeface="+mn-lt"/>
              </a:rPr>
              <a:t>en </a:t>
            </a:r>
            <a:r>
              <a:rPr lang="fr-FR" sz="700" dirty="0" smtClean="0">
                <a:latin typeface="+mn-lt"/>
              </a:rPr>
              <a:t>fonds propres,</a:t>
            </a:r>
            <a:r>
              <a:rPr lang="fr-FR" sz="700" baseline="0" dirty="0" smtClean="0">
                <a:latin typeface="+mn-lt"/>
              </a:rPr>
              <a:t> </a:t>
            </a:r>
            <a:br>
              <a:rPr lang="fr-FR" sz="700" baseline="0" dirty="0" smtClean="0">
                <a:latin typeface="+mn-lt"/>
              </a:rPr>
            </a:br>
            <a:r>
              <a:rPr lang="fr-FR" sz="700" dirty="0" smtClean="0">
                <a:latin typeface="+mn-lt"/>
              </a:rPr>
              <a:t>en </a:t>
            </a:r>
            <a:r>
              <a:rPr lang="fr-FR" sz="700" dirty="0">
                <a:latin typeface="+mn-lt"/>
              </a:rPr>
              <a:t>direct ou </a:t>
            </a:r>
            <a:r>
              <a:rPr lang="fr-FR" sz="700" b="0" i="1" baseline="0" dirty="0" smtClean="0">
                <a:latin typeface="+mn-lt"/>
              </a:rPr>
              <a:t>via</a:t>
            </a:r>
            <a:r>
              <a:rPr lang="fr-FR" sz="700" dirty="0" smtClean="0">
                <a:latin typeface="+mn-lt"/>
              </a:rPr>
              <a:t> les </a:t>
            </a:r>
            <a:r>
              <a:rPr lang="fr-FR" sz="700" dirty="0">
                <a:latin typeface="+mn-lt"/>
              </a:rPr>
              <a:t>fonds </a:t>
            </a:r>
            <a:r>
              <a:rPr lang="fr-FR" sz="700" dirty="0" smtClean="0">
                <a:latin typeface="+mn-lt"/>
              </a:rPr>
              <a:t>partenaires</a:t>
            </a:r>
            <a:endParaRPr lang="fr-FR" sz="200" dirty="0" smtClean="0">
              <a:latin typeface="+mn-lt"/>
            </a:endParaRPr>
          </a:p>
        </p:txBody>
      </p:sp>
      <p:cxnSp>
        <p:nvCxnSpPr>
          <p:cNvPr id="22" name="Connecteur droit 21"/>
          <p:cNvCxnSpPr/>
          <p:nvPr/>
        </p:nvCxnSpPr>
        <p:spPr>
          <a:xfrm>
            <a:off x="2484315" y="1969384"/>
            <a:ext cx="0" cy="3311823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 userDrawn="1"/>
        </p:nvCxnSpPr>
        <p:spPr>
          <a:xfrm>
            <a:off x="4674500" y="4629509"/>
            <a:ext cx="0" cy="1723119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 userDrawn="1"/>
        </p:nvCxnSpPr>
        <p:spPr>
          <a:xfrm flipH="1">
            <a:off x="7092280" y="1340768"/>
            <a:ext cx="13666" cy="1728192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 userDrawn="1"/>
        </p:nvCxnSpPr>
        <p:spPr>
          <a:xfrm>
            <a:off x="8919164" y="2081050"/>
            <a:ext cx="0" cy="2790364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itre 6"/>
          <p:cNvSpPr txBox="1">
            <a:spLocks/>
          </p:cNvSpPr>
          <p:nvPr userDrawn="1"/>
        </p:nvSpPr>
        <p:spPr bwMode="gray">
          <a:xfrm>
            <a:off x="2565065" y="3648241"/>
            <a:ext cx="2078943" cy="71686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800" dirty="0" smtClean="0"/>
              <a:t>Nous intervenons en cofinancement </a:t>
            </a:r>
            <a:br>
              <a:rPr lang="fr-FR" sz="800" dirty="0" smtClean="0"/>
            </a:br>
            <a:r>
              <a:rPr lang="fr-FR" sz="800" dirty="0" smtClean="0"/>
              <a:t>aux côtés des banques pour </a:t>
            </a:r>
            <a:br>
              <a:rPr lang="fr-FR" sz="800" dirty="0" smtClean="0"/>
            </a:br>
            <a:r>
              <a:rPr lang="fr-FR" sz="800" dirty="0" smtClean="0"/>
              <a:t>les investissements  </a:t>
            </a:r>
            <a:br>
              <a:rPr lang="fr-FR" sz="800" dirty="0" smtClean="0"/>
            </a:br>
            <a:r>
              <a:rPr lang="fr-FR" sz="800" dirty="0" smtClean="0"/>
              <a:t>des entreprises de toutes tailles :</a:t>
            </a:r>
          </a:p>
          <a:p>
            <a:pPr marL="72000" indent="-72000" algn="l">
              <a:spcBef>
                <a:spcPts val="6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Prêt à moyen et long terme </a:t>
            </a:r>
          </a:p>
          <a:p>
            <a:pPr marL="72000" indent="-72000" algn="l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Crédit-bail mobilier</a:t>
            </a:r>
          </a:p>
          <a:p>
            <a:pPr marL="72000" indent="-72000" algn="l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Crédit-bail immobilier</a:t>
            </a:r>
            <a:endParaRPr lang="fr-FR" sz="800" dirty="0" smtClean="0"/>
          </a:p>
          <a:p>
            <a:pPr algn="l"/>
            <a:endParaRPr lang="fr-FR" sz="800" dirty="0" smtClean="0"/>
          </a:p>
          <a:p>
            <a:pPr algn="l"/>
            <a:r>
              <a:rPr lang="fr-FR" sz="800" dirty="0" smtClean="0"/>
              <a:t>Nous proposons </a:t>
            </a:r>
            <a:r>
              <a:rPr lang="fr-FR" sz="800" dirty="0"/>
              <a:t>des Prêts de Développement,</a:t>
            </a:r>
          </a:p>
          <a:p>
            <a:pPr algn="l"/>
            <a:r>
              <a:rPr lang="fr-FR" sz="800" dirty="0"/>
              <a:t>longs et patients, sans prise de garantie, </a:t>
            </a: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>pour financer l’immatériel </a:t>
            </a:r>
            <a:r>
              <a:rPr lang="fr-FR" sz="800" dirty="0"/>
              <a:t>et les besoins </a:t>
            </a: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>en </a:t>
            </a:r>
            <a:r>
              <a:rPr lang="fr-FR" sz="800" dirty="0"/>
              <a:t>fonds de roulement </a:t>
            </a:r>
            <a:r>
              <a:rPr lang="fr-FR" sz="800" dirty="0" smtClean="0"/>
              <a:t>:</a:t>
            </a:r>
            <a:endParaRPr lang="fr-FR" sz="800" dirty="0"/>
          </a:p>
          <a:p>
            <a:pPr marL="72000" indent="-72000" algn="l">
              <a:spcBef>
                <a:spcPts val="6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Prêt Croissance, Prêt d’Avenir </a:t>
            </a:r>
          </a:p>
          <a:p>
            <a:pPr marL="72000" indent="-72000" algn="l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Prêt Vert, Prêt Numérique… à taux bonifié</a:t>
            </a:r>
          </a:p>
          <a:p>
            <a:pPr marL="72000" indent="-72000" algn="l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Prêts Participatifs</a:t>
            </a:r>
          </a:p>
          <a:p>
            <a:pPr marL="72000" indent="-72000" algn="l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  <a:tabLst>
                <a:tab pos="1165225" algn="l"/>
              </a:tabLst>
            </a:pPr>
            <a:endParaRPr lang="fr-FR" sz="700" dirty="0" smtClean="0">
              <a:latin typeface="+mn-lt"/>
            </a:endParaRPr>
          </a:p>
          <a:p>
            <a:r>
              <a:rPr lang="fr-FR" sz="800" dirty="0" smtClean="0"/>
              <a:t>Nous renforçons la trésorerie des entreprises  :</a:t>
            </a:r>
          </a:p>
          <a:p>
            <a:pPr algn="just"/>
            <a:endParaRPr lang="fr-FR" sz="500" dirty="0" smtClean="0"/>
          </a:p>
          <a:p>
            <a:pPr marL="72000" indent="-72000"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Mobilisation des créances publiques et privées</a:t>
            </a:r>
            <a:r>
              <a:rPr lang="fr-FR" sz="7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</a:t>
            </a:r>
          </a:p>
          <a:p>
            <a:pPr marL="72000" indent="-72000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Préfinancement du Crédit d’Impôt </a:t>
            </a:r>
          </a:p>
          <a:p>
            <a:pPr marL="0" indent="0">
              <a:spcBef>
                <a:spcPts val="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fr-FR" sz="7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  Compétitivité Emploi</a:t>
            </a:r>
            <a:r>
              <a:rPr lang="fr-FR" sz="7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(</a:t>
            </a:r>
            <a:r>
              <a:rPr lang="fr-FR" sz="7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CICE)    </a:t>
            </a:r>
            <a:br>
              <a:rPr lang="fr-FR" sz="7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</a:br>
            <a:r>
              <a:rPr lang="fr-FR" sz="7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  </a:t>
            </a:r>
            <a:r>
              <a:rPr lang="fr-FR" sz="700" b="0" i="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et</a:t>
            </a:r>
            <a:r>
              <a:rPr lang="fr-FR" sz="700" b="0" i="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</a:t>
            </a:r>
            <a:r>
              <a:rPr lang="fr-FR" sz="700" b="0" i="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du Crédit d’Impôt Recherche (C</a:t>
            </a:r>
            <a:r>
              <a:rPr lang="fr-FR" sz="7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IR)</a:t>
            </a:r>
            <a:endParaRPr lang="fr-FR" sz="700" dirty="0" smtClean="0">
              <a:latin typeface="+mn-lt"/>
            </a:endParaRPr>
          </a:p>
        </p:txBody>
      </p:sp>
      <p:sp>
        <p:nvSpPr>
          <p:cNvPr id="38" name="Titre 6"/>
          <p:cNvSpPr txBox="1">
            <a:spLocks/>
          </p:cNvSpPr>
          <p:nvPr userDrawn="1"/>
        </p:nvSpPr>
        <p:spPr bwMode="gray">
          <a:xfrm>
            <a:off x="4795368" y="6064596"/>
            <a:ext cx="1980233" cy="38615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800" dirty="0" smtClean="0"/>
              <a:t>Nous</a:t>
            </a:r>
            <a:r>
              <a:rPr lang="fr-FR" sz="800" dirty="0"/>
              <a:t> </a:t>
            </a:r>
            <a:r>
              <a:rPr lang="fr-FR" sz="800" dirty="0" smtClean="0"/>
              <a:t>apportons </a:t>
            </a:r>
            <a:r>
              <a:rPr lang="fr-FR" sz="800" dirty="0"/>
              <a:t>aux banques</a:t>
            </a:r>
          </a:p>
          <a:p>
            <a:pPr algn="l"/>
            <a:r>
              <a:rPr lang="fr-FR" sz="800" dirty="0"/>
              <a:t>notre </a:t>
            </a:r>
            <a:r>
              <a:rPr lang="fr-FR" sz="800" dirty="0" smtClean="0"/>
              <a:t>garantie à hauteur</a:t>
            </a:r>
            <a:r>
              <a:rPr lang="fr-FR" sz="800" baseline="0" dirty="0" smtClean="0"/>
              <a:t> de 40 % à 60 % </a:t>
            </a:r>
            <a:endParaRPr lang="fr-FR" sz="800" dirty="0"/>
          </a:p>
          <a:p>
            <a:pPr algn="l"/>
            <a:r>
              <a:rPr lang="fr-FR" sz="800" dirty="0"/>
              <a:t>pour les inciter à financer les PME</a:t>
            </a:r>
          </a:p>
          <a:p>
            <a:pPr algn="l"/>
            <a:r>
              <a:rPr lang="fr-FR" sz="800" dirty="0"/>
              <a:t>dans les phases les plus risquées </a:t>
            </a:r>
            <a:r>
              <a:rPr lang="fr-FR" sz="800" dirty="0" smtClean="0"/>
              <a:t>:</a:t>
            </a:r>
          </a:p>
          <a:p>
            <a:pPr algn="l"/>
            <a:endParaRPr lang="fr-FR" sz="500" dirty="0" smtClean="0"/>
          </a:p>
          <a:p>
            <a:pPr marL="72000" indent="-72000" algn="l"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Création</a:t>
            </a:r>
          </a:p>
          <a:p>
            <a:pPr marL="72000" indent="-72000" algn="l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Reprise</a:t>
            </a:r>
            <a:endParaRPr lang="fr-FR" sz="700" dirty="0">
              <a:latin typeface="+mn-lt"/>
            </a:endParaRPr>
          </a:p>
          <a:p>
            <a:pPr marL="72000" indent="-72000" algn="l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Innovation</a:t>
            </a:r>
          </a:p>
          <a:p>
            <a:pPr marL="72000" indent="-72000" algn="l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International</a:t>
            </a:r>
            <a:endParaRPr lang="fr-FR" sz="700" dirty="0">
              <a:latin typeface="+mn-lt"/>
            </a:endParaRPr>
          </a:p>
          <a:p>
            <a:pPr marL="72000" indent="-72000" algn="l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Développement</a:t>
            </a:r>
          </a:p>
          <a:p>
            <a:pPr marL="72000" indent="-72000" algn="l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Renforcement</a:t>
            </a:r>
            <a:r>
              <a:rPr lang="fr-FR" sz="700" baseline="0" dirty="0" smtClean="0">
                <a:latin typeface="+mn-lt"/>
              </a:rPr>
              <a:t> de la trésorerie*</a:t>
            </a:r>
            <a:endParaRPr lang="fr-FR" sz="700" dirty="0">
              <a:latin typeface="+mn-lt"/>
            </a:endParaRPr>
          </a:p>
          <a:p>
            <a:pPr algn="l">
              <a:spcBef>
                <a:spcPts val="200"/>
              </a:spcBef>
            </a:pPr>
            <a:endParaRPr lang="fr-FR" sz="700" dirty="0" smtClean="0">
              <a:latin typeface="+mn-lt"/>
            </a:endParaRPr>
          </a:p>
        </p:txBody>
      </p:sp>
      <p:sp>
        <p:nvSpPr>
          <p:cNvPr id="39" name="Titre 6"/>
          <p:cNvSpPr txBox="1">
            <a:spLocks/>
          </p:cNvSpPr>
          <p:nvPr userDrawn="1"/>
        </p:nvSpPr>
        <p:spPr bwMode="gray">
          <a:xfrm>
            <a:off x="4644008" y="1975149"/>
            <a:ext cx="2304256" cy="8282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800" dirty="0" smtClean="0"/>
              <a:t>Nous prenons </a:t>
            </a:r>
            <a:r>
              <a:rPr lang="fr-FR" sz="800" dirty="0"/>
              <a:t>des </a:t>
            </a:r>
            <a:r>
              <a:rPr lang="fr-FR" sz="800" dirty="0" smtClean="0"/>
              <a:t>participations</a:t>
            </a:r>
            <a:r>
              <a:rPr lang="fr-FR" sz="800" baseline="0" dirty="0" smtClean="0"/>
              <a:t> </a:t>
            </a:r>
            <a:r>
              <a:rPr lang="fr-FR" sz="800" dirty="0" smtClean="0"/>
              <a:t>minoritaires </a:t>
            </a:r>
            <a:br>
              <a:rPr lang="fr-FR" sz="800" dirty="0" smtClean="0"/>
            </a:br>
            <a:r>
              <a:rPr lang="fr-FR" sz="800" dirty="0" smtClean="0"/>
              <a:t>dans </a:t>
            </a:r>
            <a:r>
              <a:rPr lang="fr-FR" sz="800" dirty="0"/>
              <a:t>les </a:t>
            </a:r>
            <a:r>
              <a:rPr lang="fr-FR" sz="800" dirty="0" smtClean="0"/>
              <a:t>entreprises</a:t>
            </a:r>
            <a:r>
              <a:rPr lang="fr-FR" sz="800" baseline="0" dirty="0" smtClean="0"/>
              <a:t> </a:t>
            </a:r>
            <a:r>
              <a:rPr lang="fr-FR" sz="800" dirty="0" smtClean="0"/>
              <a:t>de </a:t>
            </a:r>
            <a:r>
              <a:rPr lang="fr-FR" sz="800" dirty="0"/>
              <a:t>croissance, de l’amorçage</a:t>
            </a:r>
          </a:p>
          <a:p>
            <a:pPr algn="r"/>
            <a:r>
              <a:rPr lang="fr-FR" sz="800" dirty="0"/>
              <a:t>à la transmission, le plus </a:t>
            </a:r>
            <a:r>
              <a:rPr lang="fr-FR" sz="800" dirty="0" smtClean="0"/>
              <a:t>souvent aux </a:t>
            </a:r>
            <a:r>
              <a:rPr lang="fr-FR" sz="800" dirty="0"/>
              <a:t>côtés </a:t>
            </a:r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800" dirty="0" smtClean="0"/>
              <a:t>de fonds privés, nationaux </a:t>
            </a:r>
            <a:r>
              <a:rPr lang="fr-FR" sz="800" dirty="0"/>
              <a:t>ou régionaux </a:t>
            </a:r>
            <a:r>
              <a:rPr lang="fr-FR" sz="800" b="1" dirty="0" smtClean="0"/>
              <a:t>:</a:t>
            </a:r>
            <a:endParaRPr lang="fr-FR" sz="800" dirty="0"/>
          </a:p>
          <a:p>
            <a:pPr marL="72000" indent="-72000" algn="r">
              <a:spcBef>
                <a:spcPts val="6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Prise </a:t>
            </a:r>
            <a:r>
              <a:rPr lang="fr-FR" sz="700" dirty="0">
                <a:latin typeface="+mn-lt"/>
              </a:rPr>
              <a:t>de participation </a:t>
            </a:r>
            <a:r>
              <a:rPr lang="fr-FR" sz="700" dirty="0" smtClean="0">
                <a:latin typeface="+mn-lt"/>
              </a:rPr>
              <a:t>dans</a:t>
            </a:r>
            <a:r>
              <a:rPr lang="fr-FR" sz="700" baseline="0" dirty="0" smtClean="0">
                <a:latin typeface="+mn-lt"/>
              </a:rPr>
              <a:t> </a:t>
            </a:r>
            <a:r>
              <a:rPr lang="fr-FR" sz="700" dirty="0" smtClean="0">
                <a:latin typeface="+mn-lt"/>
              </a:rPr>
              <a:t>l’entreprise</a:t>
            </a:r>
            <a:r>
              <a:rPr lang="fr-FR" sz="700" dirty="0">
                <a:latin typeface="+mn-lt"/>
              </a:rPr>
              <a:t>, </a:t>
            </a:r>
            <a:r>
              <a:rPr lang="fr-FR" sz="700" dirty="0" smtClean="0">
                <a:latin typeface="+mn-lt"/>
              </a:rPr>
              <a:t/>
            </a:r>
            <a:br>
              <a:rPr lang="fr-FR" sz="700" dirty="0" smtClean="0">
                <a:latin typeface="+mn-lt"/>
              </a:rPr>
            </a:br>
            <a:r>
              <a:rPr lang="fr-FR" sz="700" dirty="0" smtClean="0">
                <a:latin typeface="+mn-lt"/>
              </a:rPr>
              <a:t>quelle </a:t>
            </a:r>
            <a:r>
              <a:rPr lang="fr-FR" sz="700" dirty="0">
                <a:latin typeface="+mn-lt"/>
              </a:rPr>
              <a:t>que </a:t>
            </a:r>
            <a:r>
              <a:rPr lang="fr-FR" sz="700" dirty="0" smtClean="0">
                <a:latin typeface="+mn-lt"/>
              </a:rPr>
              <a:t>soit sa taille </a:t>
            </a:r>
            <a:endParaRPr lang="fr-FR" sz="700" dirty="0">
              <a:latin typeface="+mn-lt"/>
            </a:endParaRPr>
          </a:p>
          <a:p>
            <a:pPr marL="72000" indent="-72000" algn="r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Obligations convertibles</a:t>
            </a:r>
          </a:p>
          <a:p>
            <a:pPr marL="72000" indent="-72000" algn="r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endParaRPr lang="fr-FR" sz="700" dirty="0" smtClean="0">
              <a:latin typeface="+mn-lt"/>
            </a:endParaRPr>
          </a:p>
          <a:p>
            <a:pPr algn="r"/>
            <a:r>
              <a:rPr lang="fr-FR" sz="800" b="0" dirty="0" smtClean="0"/>
              <a:t>Nous investissons aux côtés d'acteurs publics </a:t>
            </a:r>
          </a:p>
          <a:p>
            <a:pPr algn="r"/>
            <a:r>
              <a:rPr lang="fr-FR" sz="800" b="0" dirty="0" smtClean="0"/>
              <a:t>et privés dans des fonds de capital investissement </a:t>
            </a:r>
          </a:p>
          <a:p>
            <a:pPr algn="r"/>
            <a:r>
              <a:rPr lang="fr-FR" sz="800" b="0" dirty="0" smtClean="0"/>
              <a:t>qui investissent eux-mêmes dans des</a:t>
            </a:r>
            <a:r>
              <a:rPr lang="fr-FR" sz="800" b="0" baseline="0" dirty="0" smtClean="0"/>
              <a:t> PME </a:t>
            </a:r>
            <a:r>
              <a:rPr lang="fr-FR" sz="800" b="0" dirty="0" smtClean="0"/>
              <a:t>:</a:t>
            </a:r>
          </a:p>
          <a:p>
            <a:pPr marL="72000" indent="-72000" algn="r">
              <a:spcBef>
                <a:spcPts val="6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Plus</a:t>
            </a:r>
            <a:r>
              <a:rPr lang="fr-FR" sz="7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</a:t>
            </a:r>
            <a:r>
              <a:rPr lang="fr-FR" sz="700" kern="1200" baseline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de 260 </a:t>
            </a:r>
            <a:r>
              <a:rPr lang="fr-FR" sz="7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fonds partenaires </a:t>
            </a:r>
            <a:br>
              <a:rPr lang="fr-FR" sz="7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</a:br>
            <a:r>
              <a:rPr lang="fr-FR" sz="700" kern="1200" baseline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dont 95 </a:t>
            </a:r>
            <a:r>
              <a:rPr lang="fr-FR" sz="7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fonds régionaux</a:t>
            </a:r>
            <a:endParaRPr lang="fr-FR" sz="700" dirty="0" smtClean="0">
              <a:latin typeface="+mn-lt"/>
            </a:endParaRPr>
          </a:p>
        </p:txBody>
      </p:sp>
      <p:sp>
        <p:nvSpPr>
          <p:cNvPr id="40" name="Titre 6"/>
          <p:cNvSpPr txBox="1">
            <a:spLocks/>
          </p:cNvSpPr>
          <p:nvPr userDrawn="1"/>
        </p:nvSpPr>
        <p:spPr bwMode="gray">
          <a:xfrm>
            <a:off x="6588224" y="3404971"/>
            <a:ext cx="2184679" cy="146644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800" dirty="0" smtClean="0"/>
              <a:t>Nous accompagnons</a:t>
            </a:r>
            <a:r>
              <a:rPr lang="fr-FR" sz="800" baseline="0" dirty="0" smtClean="0"/>
              <a:t>  </a:t>
            </a:r>
          </a:p>
          <a:p>
            <a:pPr algn="r"/>
            <a:r>
              <a:rPr lang="fr-FR" sz="800" dirty="0" smtClean="0"/>
              <a:t>les </a:t>
            </a:r>
            <a:r>
              <a:rPr lang="fr-FR" sz="800" dirty="0"/>
              <a:t>projets </a:t>
            </a:r>
            <a:r>
              <a:rPr lang="fr-FR" sz="800" dirty="0" smtClean="0"/>
              <a:t>à l’export</a:t>
            </a:r>
            <a:r>
              <a:rPr lang="fr-FR" sz="800" baseline="0" dirty="0" smtClean="0"/>
              <a:t> </a:t>
            </a:r>
            <a:br>
              <a:rPr lang="fr-FR" sz="800" baseline="0" dirty="0" smtClean="0"/>
            </a:br>
            <a:r>
              <a:rPr lang="fr-FR" sz="800" dirty="0" smtClean="0"/>
              <a:t>avec Business France </a:t>
            </a:r>
          </a:p>
          <a:p>
            <a:pPr algn="r"/>
            <a:r>
              <a:rPr lang="fr-FR" sz="800" dirty="0" smtClean="0"/>
              <a:t>et Coface,</a:t>
            </a:r>
            <a:r>
              <a:rPr lang="fr-FR" sz="800" baseline="0" dirty="0" smtClean="0"/>
              <a:t>  </a:t>
            </a:r>
            <a:r>
              <a:rPr lang="fr-FR" sz="800" dirty="0" smtClean="0"/>
              <a:t>nos partenaires </a:t>
            </a:r>
            <a:br>
              <a:rPr lang="fr-FR" sz="800" dirty="0" smtClean="0"/>
            </a:br>
            <a:r>
              <a:rPr lang="fr-FR" sz="800" dirty="0" smtClean="0"/>
              <a:t>de Bpifrance Export :</a:t>
            </a:r>
          </a:p>
          <a:p>
            <a:pPr marL="72000" indent="-72000" algn="r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Symbol" pitchFamily="18" charset="2"/>
              <a:buChar char="·"/>
              <a:tabLst/>
            </a:pPr>
            <a:r>
              <a:rPr lang="fr-FR" sz="700" dirty="0" smtClean="0">
                <a:latin typeface="+mn-lt"/>
              </a:rPr>
              <a:t>Accompagnement au développement </a:t>
            </a:r>
            <a:br>
              <a:rPr lang="fr-FR" sz="700" dirty="0" smtClean="0">
                <a:latin typeface="+mn-lt"/>
              </a:rPr>
            </a:br>
            <a:r>
              <a:rPr lang="fr-FR" sz="700" dirty="0" smtClean="0">
                <a:latin typeface="+mn-lt"/>
              </a:rPr>
              <a:t>ou </a:t>
            </a:r>
            <a:r>
              <a:rPr lang="fr-FR" sz="700" dirty="0">
                <a:latin typeface="+mn-lt"/>
              </a:rPr>
              <a:t>à </a:t>
            </a:r>
            <a:r>
              <a:rPr lang="fr-FR" sz="700" dirty="0" smtClean="0">
                <a:latin typeface="+mn-lt"/>
              </a:rPr>
              <a:t>l’implantation</a:t>
            </a:r>
            <a:r>
              <a:rPr lang="fr-FR" sz="700" baseline="0" dirty="0" smtClean="0">
                <a:latin typeface="+mn-lt"/>
              </a:rPr>
              <a:t> </a:t>
            </a:r>
            <a:r>
              <a:rPr lang="fr-FR" sz="700" dirty="0" smtClean="0">
                <a:latin typeface="+mn-lt"/>
              </a:rPr>
              <a:t>(</a:t>
            </a:r>
            <a:r>
              <a:rPr lang="fr-FR" sz="700" b="1" dirty="0" smtClean="0">
                <a:latin typeface="+mn-lt"/>
              </a:rPr>
              <a:t>Business France</a:t>
            </a:r>
            <a:r>
              <a:rPr lang="fr-FR" sz="700" dirty="0" smtClean="0">
                <a:latin typeface="+mn-lt"/>
              </a:rPr>
              <a:t>)</a:t>
            </a:r>
            <a:endParaRPr lang="fr-FR" sz="700" dirty="0">
              <a:latin typeface="+mn-lt"/>
            </a:endParaRPr>
          </a:p>
          <a:p>
            <a:pPr marL="72000" indent="-72000" algn="r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Assurance Prospection, caution,</a:t>
            </a:r>
            <a:r>
              <a:rPr lang="fr-FR" sz="700" baseline="0" dirty="0" smtClean="0">
                <a:latin typeface="+mn-lt"/>
              </a:rPr>
              <a:t> </a:t>
            </a:r>
            <a:r>
              <a:rPr lang="fr-FR" sz="700" dirty="0" smtClean="0">
                <a:latin typeface="+mn-lt"/>
              </a:rPr>
              <a:t>préfinancement</a:t>
            </a:r>
            <a:r>
              <a:rPr lang="fr-FR" sz="700" baseline="0" dirty="0" smtClean="0">
                <a:latin typeface="+mn-lt"/>
              </a:rPr>
              <a:t>, </a:t>
            </a:r>
            <a:br>
              <a:rPr lang="fr-FR" sz="700" baseline="0" dirty="0" smtClean="0">
                <a:latin typeface="+mn-lt"/>
              </a:rPr>
            </a:br>
            <a:r>
              <a:rPr lang="fr-FR" sz="700" baseline="0" dirty="0" smtClean="0">
                <a:latin typeface="+mn-lt"/>
              </a:rPr>
              <a:t>crédit, change, investissement </a:t>
            </a:r>
            <a:r>
              <a:rPr lang="fr-FR" sz="700" dirty="0" smtClean="0">
                <a:latin typeface="+mn-lt"/>
              </a:rPr>
              <a:t>(</a:t>
            </a:r>
            <a:r>
              <a:rPr lang="fr-FR" sz="700" b="1" dirty="0">
                <a:latin typeface="+mn-lt"/>
              </a:rPr>
              <a:t>Coface</a:t>
            </a:r>
            <a:r>
              <a:rPr lang="fr-FR" sz="700" dirty="0">
                <a:latin typeface="+mn-lt"/>
              </a:rPr>
              <a:t>)</a:t>
            </a:r>
          </a:p>
          <a:p>
            <a:pPr marL="72000" indent="-72000" algn="r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Prêt</a:t>
            </a:r>
            <a:r>
              <a:rPr lang="fr-FR" sz="700" baseline="0" dirty="0" smtClean="0">
                <a:latin typeface="+mn-lt"/>
              </a:rPr>
              <a:t> Croissance International</a:t>
            </a:r>
            <a:endParaRPr lang="fr-FR" sz="700" dirty="0">
              <a:latin typeface="+mn-lt"/>
            </a:endParaRPr>
          </a:p>
          <a:p>
            <a:pPr marL="72000" indent="-72000" algn="r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latin typeface="+mn-lt"/>
              </a:rPr>
              <a:t>Fonds Propres </a:t>
            </a:r>
            <a:r>
              <a:rPr lang="fr-FR" sz="700" dirty="0">
                <a:latin typeface="+mn-lt"/>
              </a:rPr>
              <a:t>(</a:t>
            </a:r>
            <a:r>
              <a:rPr lang="fr-FR" sz="700" b="1" dirty="0">
                <a:latin typeface="+mn-lt"/>
              </a:rPr>
              <a:t>Bpifrance</a:t>
            </a:r>
            <a:r>
              <a:rPr lang="fr-FR" sz="700" dirty="0" smtClean="0">
                <a:latin typeface="+mn-lt"/>
              </a:rPr>
              <a:t>)</a:t>
            </a:r>
          </a:p>
          <a:p>
            <a:pPr marL="72000" indent="-72000" algn="r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700" dirty="0" smtClean="0">
                <a:solidFill>
                  <a:schemeClr val="accent2"/>
                </a:solidFill>
                <a:latin typeface="+mn-lt"/>
              </a:rPr>
              <a:t>Garantie des financements </a:t>
            </a:r>
          </a:p>
          <a:p>
            <a:pPr marL="0" indent="0" algn="r">
              <a:spcBef>
                <a:spcPts val="2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fr-FR" sz="700" dirty="0" smtClean="0">
                <a:solidFill>
                  <a:schemeClr val="accent2"/>
                </a:solidFill>
                <a:latin typeface="+mn-lt"/>
              </a:rPr>
              <a:t>Bancaires</a:t>
            </a:r>
            <a:r>
              <a:rPr lang="fr-FR" sz="700" baseline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fr-FR" sz="700" dirty="0" smtClean="0">
                <a:solidFill>
                  <a:schemeClr val="accent2"/>
                </a:solidFill>
                <a:latin typeface="+mn-lt"/>
              </a:rPr>
              <a:t>dédiés à</a:t>
            </a:r>
            <a:r>
              <a:rPr lang="fr-FR" sz="700" baseline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fr-FR" sz="700" dirty="0" smtClean="0">
                <a:solidFill>
                  <a:schemeClr val="accent2"/>
                </a:solidFill>
                <a:latin typeface="+mn-lt"/>
              </a:rPr>
              <a:t>l’international (</a:t>
            </a:r>
            <a:r>
              <a:rPr lang="fr-FR" sz="700" b="1" dirty="0" smtClean="0">
                <a:solidFill>
                  <a:schemeClr val="accent2"/>
                </a:solidFill>
                <a:latin typeface="+mn-lt"/>
              </a:rPr>
              <a:t>Bpifrance</a:t>
            </a:r>
            <a:r>
              <a:rPr lang="fr-FR" sz="700" dirty="0" smtClean="0">
                <a:latin typeface="+mn-lt"/>
              </a:rPr>
              <a:t>)  </a:t>
            </a:r>
            <a:endParaRPr lang="fr-FR" sz="700" dirty="0">
              <a:latin typeface="+mn-lt"/>
            </a:endParaRPr>
          </a:p>
        </p:txBody>
      </p:sp>
      <p:sp>
        <p:nvSpPr>
          <p:cNvPr id="41" name="ZoneTexte 40"/>
          <p:cNvSpPr txBox="1"/>
          <p:nvPr userDrawn="1"/>
        </p:nvSpPr>
        <p:spPr>
          <a:xfrm>
            <a:off x="4860032" y="6512223"/>
            <a:ext cx="184474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accent2"/>
                </a:solidFill>
              </a:rPr>
              <a:t>* Jusqu’à 70 % avec les</a:t>
            </a:r>
            <a:r>
              <a:rPr lang="fr-FR" sz="700" baseline="0" dirty="0" smtClean="0">
                <a:solidFill>
                  <a:schemeClr val="accent2"/>
                </a:solidFill>
              </a:rPr>
              <a:t> Régions</a:t>
            </a:r>
            <a:endParaRPr lang="fr-FR" sz="700" dirty="0">
              <a:solidFill>
                <a:schemeClr val="accent2"/>
              </a:solidFill>
            </a:endParaRPr>
          </a:p>
        </p:txBody>
      </p:sp>
      <p:sp>
        <p:nvSpPr>
          <p:cNvPr id="45" name="Ellipse 44"/>
          <p:cNvSpPr>
            <a:spLocks noChangeAspect="1"/>
          </p:cNvSpPr>
          <p:nvPr userDrawn="1"/>
        </p:nvSpPr>
        <p:spPr>
          <a:xfrm>
            <a:off x="336320" y="5274812"/>
            <a:ext cx="1008000" cy="100800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200" dirty="0" smtClean="0">
                <a:solidFill>
                  <a:schemeClr val="accent2"/>
                </a:solidFill>
                <a:latin typeface="+mj-lt"/>
              </a:rPr>
              <a:t>INNOVATION</a:t>
            </a:r>
            <a:endParaRPr lang="fr-FR" sz="1200" b="1" dirty="0" smtClean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6" name="Ellipse 45"/>
          <p:cNvSpPr>
            <a:spLocks noChangeAspect="1"/>
          </p:cNvSpPr>
          <p:nvPr userDrawn="1"/>
        </p:nvSpPr>
        <p:spPr>
          <a:xfrm>
            <a:off x="4572000" y="3909083"/>
            <a:ext cx="1008000" cy="100800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200" dirty="0" smtClean="0">
                <a:solidFill>
                  <a:schemeClr val="accent2"/>
                </a:solidFill>
                <a:latin typeface="+mj-lt"/>
              </a:rPr>
              <a:t>GARANTIE</a:t>
            </a:r>
          </a:p>
        </p:txBody>
      </p:sp>
      <p:sp>
        <p:nvSpPr>
          <p:cNvPr id="47" name="Ellipse 46"/>
          <p:cNvSpPr>
            <a:spLocks noChangeAspect="1"/>
          </p:cNvSpPr>
          <p:nvPr userDrawn="1"/>
        </p:nvSpPr>
        <p:spPr>
          <a:xfrm>
            <a:off x="6372200" y="2900971"/>
            <a:ext cx="1008000" cy="100800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200" dirty="0" smtClean="0">
                <a:solidFill>
                  <a:schemeClr val="accent2"/>
                </a:solidFill>
                <a:latin typeface="+mj-lt"/>
              </a:rPr>
              <a:t>FONDS</a:t>
            </a:r>
          </a:p>
          <a:p>
            <a:pPr algn="ctr"/>
            <a:r>
              <a:rPr lang="fr-FR" sz="1200" dirty="0" smtClean="0">
                <a:solidFill>
                  <a:schemeClr val="accent2"/>
                </a:solidFill>
                <a:latin typeface="+mj-lt"/>
              </a:rPr>
              <a:t>PROPRES</a:t>
            </a:r>
          </a:p>
        </p:txBody>
      </p:sp>
      <p:sp>
        <p:nvSpPr>
          <p:cNvPr id="48" name="Ellipse 47"/>
          <p:cNvSpPr>
            <a:spLocks noChangeAspect="1"/>
          </p:cNvSpPr>
          <p:nvPr userDrawn="1"/>
        </p:nvSpPr>
        <p:spPr>
          <a:xfrm>
            <a:off x="7956376" y="1388803"/>
            <a:ext cx="1008000" cy="100800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200" dirty="0" smtClean="0">
                <a:solidFill>
                  <a:schemeClr val="accent2"/>
                </a:solidFill>
                <a:latin typeface="+mj-lt"/>
              </a:rPr>
              <a:t>EXPORT</a:t>
            </a:r>
          </a:p>
        </p:txBody>
      </p:sp>
      <p:sp>
        <p:nvSpPr>
          <p:cNvPr id="49" name="Ellipse 48"/>
          <p:cNvSpPr>
            <a:spLocks noChangeAspect="1"/>
          </p:cNvSpPr>
          <p:nvPr userDrawn="1"/>
        </p:nvSpPr>
        <p:spPr>
          <a:xfrm>
            <a:off x="2500969" y="4653248"/>
            <a:ext cx="1008000" cy="100800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200" dirty="0" smtClean="0">
                <a:solidFill>
                  <a:schemeClr val="accent2"/>
                </a:solidFill>
                <a:latin typeface="+mj-lt"/>
              </a:rPr>
              <a:t>FINANCEMENT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2000" y="908720"/>
            <a:ext cx="4230000" cy="5044405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3200"/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1400"/>
            </a:lvl2pPr>
            <a:lvl3pPr marL="180975" indent="-180975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l"/>
              <a:defRPr sz="1400"/>
            </a:lvl3pPr>
            <a:lvl4pPr marL="542925" indent="-180975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l"/>
              <a:defRPr sz="1400"/>
            </a:lvl4pPr>
            <a:lvl5pPr marL="895350" indent="-180975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l"/>
              <a:defRPr sz="14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15" name="Espace réservé pour une image  14"/>
          <p:cNvSpPr>
            <a:spLocks noGrp="1"/>
          </p:cNvSpPr>
          <p:nvPr>
            <p:ph type="pic" sz="quarter" idx="15" hasCustomPrompt="1"/>
          </p:nvPr>
        </p:nvSpPr>
        <p:spPr>
          <a:xfrm>
            <a:off x="4572000" y="620713"/>
            <a:ext cx="4230000" cy="5332412"/>
          </a:xfrm>
          <a:solidFill>
            <a:schemeClr val="tx2">
              <a:lumMod val="20000"/>
              <a:lumOff val="80000"/>
            </a:schemeClr>
          </a:solidFill>
        </p:spPr>
        <p:txBody>
          <a:bodyPr bIns="648000" anchor="ctr" anchorCtr="0"/>
          <a:lstStyle>
            <a:lvl1pPr algn="ctr">
              <a:defRPr sz="1200"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8" name="Titr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20" name="Espace réservé du texte 11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&amp;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/>
          <p:cNvSpPr>
            <a:spLocks noGrp="1"/>
          </p:cNvSpPr>
          <p:nvPr>
            <p:ph type="pic" sz="quarter" idx="15" hasCustomPrompt="1"/>
          </p:nvPr>
        </p:nvSpPr>
        <p:spPr>
          <a:xfrm>
            <a:off x="342000" y="1772816"/>
            <a:ext cx="8460000" cy="3033184"/>
          </a:xfrm>
          <a:solidFill>
            <a:schemeClr val="tx2">
              <a:lumMod val="20000"/>
              <a:lumOff val="80000"/>
            </a:schemeClr>
          </a:solidFill>
        </p:spPr>
        <p:txBody>
          <a:bodyPr bIns="648000" anchor="ctr" anchorCtr="0"/>
          <a:lstStyle>
            <a:lvl1pPr algn="ctr">
              <a:defRPr sz="1200"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2000" y="4981932"/>
            <a:ext cx="8460000" cy="125537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+mn-lt"/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1400"/>
            </a:lvl2pPr>
            <a:lvl3pPr marL="180975" indent="-180975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l"/>
              <a:defRPr sz="1400"/>
            </a:lvl3pPr>
            <a:lvl4pPr marL="542925" indent="-180975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l"/>
              <a:defRPr sz="1400"/>
            </a:lvl4pPr>
            <a:lvl5pPr marL="895350" indent="-180975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l"/>
              <a:defRPr sz="14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6"/>
          </p:nvPr>
        </p:nvSpPr>
        <p:spPr>
          <a:xfrm>
            <a:off x="342000" y="908050"/>
            <a:ext cx="8460000" cy="864766"/>
          </a:xfrm>
        </p:spPr>
        <p:txBody>
          <a:bodyPr/>
          <a:lstStyle>
            <a:lvl1pPr>
              <a:spcAft>
                <a:spcPts val="0"/>
              </a:spcAft>
              <a:defRPr/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6"/>
          </p:nvPr>
        </p:nvSpPr>
        <p:spPr>
          <a:xfrm>
            <a:off x="342000" y="908050"/>
            <a:ext cx="8460000" cy="864766"/>
          </a:xfrm>
        </p:spPr>
        <p:txBody>
          <a:bodyPr/>
          <a:lstStyle>
            <a:lvl1pPr>
              <a:spcAft>
                <a:spcPts val="0"/>
              </a:spcAft>
              <a:defRPr/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Espace réservé du tableau 11"/>
          <p:cNvSpPr>
            <a:spLocks noGrp="1"/>
          </p:cNvSpPr>
          <p:nvPr>
            <p:ph type="tbl" sz="quarter" idx="17" hasCustomPrompt="1"/>
          </p:nvPr>
        </p:nvSpPr>
        <p:spPr>
          <a:xfrm>
            <a:off x="342000" y="1771199"/>
            <a:ext cx="8460000" cy="4181925"/>
          </a:xfrm>
          <a:solidFill>
            <a:schemeClr val="tx2">
              <a:lumMod val="20000"/>
              <a:lumOff val="80000"/>
            </a:schemeClr>
          </a:solidFill>
        </p:spPr>
        <p:txBody>
          <a:bodyPr bIns="648000" anchor="ctr" anchorCtr="0"/>
          <a:lstStyle>
            <a:lvl1pPr algn="ctr">
              <a:spcAft>
                <a:spcPts val="0"/>
              </a:spcAft>
              <a:defRPr sz="1200"/>
            </a:lvl1pPr>
          </a:lstStyle>
          <a:p>
            <a:r>
              <a:rPr lang="fr-FR" dirty="0" smtClean="0"/>
              <a:t>Tableau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rc 26"/>
          <p:cNvSpPr>
            <a:spLocks/>
          </p:cNvSpPr>
          <p:nvPr userDrawn="1"/>
        </p:nvSpPr>
        <p:spPr>
          <a:xfrm rot="9600000">
            <a:off x="-369258" y="1239139"/>
            <a:ext cx="9564431" cy="2688224"/>
          </a:xfrm>
          <a:prstGeom prst="arc">
            <a:avLst>
              <a:gd name="adj1" fmla="val 11387768"/>
              <a:gd name="adj2" fmla="val 21105671"/>
            </a:avLst>
          </a:prstGeom>
          <a:ln w="127000"/>
          <a:scene3d>
            <a:camera prst="orthographicFront"/>
            <a:lightRig rig="threePt" dir="t"/>
          </a:scene3d>
          <a:sp3d>
            <a:bevelB h="8255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1" name="Titre 6"/>
          <p:cNvSpPr txBox="1">
            <a:spLocks/>
          </p:cNvSpPr>
          <p:nvPr userDrawn="1"/>
        </p:nvSpPr>
        <p:spPr bwMode="gray">
          <a:xfrm>
            <a:off x="467544" y="3356733"/>
            <a:ext cx="1764203" cy="52111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900" dirty="0" smtClean="0"/>
              <a:t>Nous vous</a:t>
            </a:r>
            <a:r>
              <a:rPr lang="fr-FR" sz="900" baseline="0" dirty="0" smtClean="0"/>
              <a:t> aidons à faire émerger </a:t>
            </a:r>
            <a:br>
              <a:rPr lang="fr-FR" sz="900" baseline="0" dirty="0" smtClean="0"/>
            </a:br>
            <a:r>
              <a:rPr lang="fr-FR" sz="900" baseline="0" dirty="0" smtClean="0"/>
              <a:t>votre projet de création </a:t>
            </a:r>
            <a:br>
              <a:rPr lang="fr-FR" sz="900" baseline="0" dirty="0" smtClean="0"/>
            </a:br>
            <a:r>
              <a:rPr lang="fr-FR" sz="900" baseline="0" dirty="0" smtClean="0"/>
              <a:t>d’entreprise innovante :</a:t>
            </a:r>
            <a:endParaRPr lang="fr-FR" sz="900" dirty="0"/>
          </a:p>
          <a:p>
            <a:pPr marL="72000" indent="-72000">
              <a:spcBef>
                <a:spcPts val="6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Aide ante création</a:t>
            </a:r>
            <a:endParaRPr lang="fr-FR" sz="300" dirty="0" smtClean="0">
              <a:latin typeface="+mn-lt"/>
            </a:endParaRPr>
          </a:p>
        </p:txBody>
      </p:sp>
      <p:sp>
        <p:nvSpPr>
          <p:cNvPr id="13" name="Titre 6"/>
          <p:cNvSpPr txBox="1">
            <a:spLocks/>
          </p:cNvSpPr>
          <p:nvPr userDrawn="1"/>
        </p:nvSpPr>
        <p:spPr bwMode="gray">
          <a:xfrm>
            <a:off x="2555777" y="3163654"/>
            <a:ext cx="1368152" cy="38615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900" dirty="0" smtClean="0"/>
              <a:t>Nous vous accompagnons</a:t>
            </a:r>
            <a:r>
              <a:rPr lang="fr-FR" sz="900" baseline="0" dirty="0" smtClean="0"/>
              <a:t> </a:t>
            </a:r>
            <a:br>
              <a:rPr lang="fr-FR" sz="900" baseline="0" dirty="0" smtClean="0"/>
            </a:br>
            <a:r>
              <a:rPr lang="fr-FR" sz="900" dirty="0" smtClean="0"/>
              <a:t>pour :</a:t>
            </a:r>
          </a:p>
          <a:p>
            <a:pPr algn="just"/>
            <a:endParaRPr lang="fr-FR" sz="600" dirty="0" smtClean="0"/>
          </a:p>
          <a:p>
            <a:pPr marL="72000" indent="-72000"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Valider la faisabilité </a:t>
            </a:r>
            <a:br>
              <a:rPr lang="fr-FR" sz="800" dirty="0" smtClean="0">
                <a:latin typeface="+mn-lt"/>
              </a:rPr>
            </a:br>
            <a:r>
              <a:rPr lang="fr-FR" sz="800" dirty="0" smtClean="0">
                <a:latin typeface="+mn-lt"/>
              </a:rPr>
              <a:t>de votre</a:t>
            </a:r>
            <a:r>
              <a:rPr lang="fr-FR" sz="800" baseline="0" dirty="0" smtClean="0">
                <a:latin typeface="+mn-lt"/>
              </a:rPr>
              <a:t> </a:t>
            </a:r>
            <a:r>
              <a:rPr lang="fr-FR" sz="800" dirty="0" smtClean="0">
                <a:latin typeface="+mn-lt"/>
              </a:rPr>
              <a:t>projet innovant</a:t>
            </a:r>
          </a:p>
          <a:p>
            <a:pPr marL="72000" indent="-72000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Préparer le montage </a:t>
            </a:r>
            <a:br>
              <a:rPr lang="fr-FR" sz="800" dirty="0" smtClean="0">
                <a:latin typeface="+mn-lt"/>
              </a:rPr>
            </a:br>
            <a:r>
              <a:rPr lang="fr-FR" sz="800" dirty="0" smtClean="0">
                <a:latin typeface="+mn-lt"/>
              </a:rPr>
              <a:t>et</a:t>
            </a:r>
            <a:r>
              <a:rPr lang="fr-FR" sz="800" baseline="0" dirty="0" smtClean="0">
                <a:latin typeface="+mn-lt"/>
              </a:rPr>
              <a:t> le partenariat de votre projet collaboratif</a:t>
            </a:r>
            <a:endParaRPr lang="fr-FR" sz="800" dirty="0">
              <a:latin typeface="+mn-lt"/>
            </a:endParaRPr>
          </a:p>
        </p:txBody>
      </p:sp>
      <p:cxnSp>
        <p:nvCxnSpPr>
          <p:cNvPr id="33" name="Connecteur droit 32"/>
          <p:cNvCxnSpPr/>
          <p:nvPr userDrawn="1"/>
        </p:nvCxnSpPr>
        <p:spPr>
          <a:xfrm>
            <a:off x="7736592" y="2504705"/>
            <a:ext cx="0" cy="1302682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re 6"/>
          <p:cNvSpPr txBox="1">
            <a:spLocks/>
          </p:cNvSpPr>
          <p:nvPr userDrawn="1"/>
        </p:nvSpPr>
        <p:spPr bwMode="gray">
          <a:xfrm>
            <a:off x="4586592" y="1970799"/>
            <a:ext cx="1281552" cy="118524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fr-FR" sz="900" dirty="0" smtClean="0"/>
              <a:t>Nous</a:t>
            </a:r>
            <a:r>
              <a:rPr lang="fr-FR" sz="900" dirty="0"/>
              <a:t> </a:t>
            </a:r>
            <a:r>
              <a:rPr lang="fr-FR" sz="900" dirty="0" smtClean="0"/>
              <a:t>favorisons l’entrée </a:t>
            </a:r>
            <a:br>
              <a:rPr lang="fr-FR" sz="900" dirty="0" smtClean="0"/>
            </a:br>
            <a:r>
              <a:rPr lang="fr-FR" sz="900" dirty="0" smtClean="0"/>
              <a:t>d’investisseurs</a:t>
            </a:r>
            <a:r>
              <a:rPr lang="fr-FR" sz="900" baseline="0" dirty="0" smtClean="0"/>
              <a:t> :</a:t>
            </a:r>
            <a:endParaRPr lang="fr-FR" sz="900" dirty="0" smtClean="0"/>
          </a:p>
          <a:p>
            <a:pPr marL="72000" indent="-72000"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Prêts d’Amorçage</a:t>
            </a:r>
          </a:p>
          <a:p>
            <a:pPr marL="72000" indent="-72000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Prise de participation    par des fonds directs </a:t>
            </a:r>
            <a:br>
              <a:rPr lang="fr-FR" sz="800" dirty="0" smtClean="0">
                <a:latin typeface="+mn-lt"/>
              </a:rPr>
            </a:br>
            <a:r>
              <a:rPr lang="fr-FR" sz="800" dirty="0" smtClean="0">
                <a:latin typeface="+mn-lt"/>
              </a:rPr>
              <a:t>et partenaires</a:t>
            </a:r>
          </a:p>
          <a:p>
            <a:pPr marL="72000" indent="-72000"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Qualification « Entreprise</a:t>
            </a:r>
            <a:r>
              <a:rPr lang="fr-FR" sz="800" baseline="0" dirty="0" smtClean="0">
                <a:latin typeface="+mn-lt"/>
              </a:rPr>
              <a:t> Innovante » pour l’accès aux FCPI</a:t>
            </a:r>
            <a:endParaRPr lang="fr-FR" sz="800" dirty="0" smtClean="0">
              <a:latin typeface="+mn-lt"/>
            </a:endParaRPr>
          </a:p>
        </p:txBody>
      </p:sp>
      <p:sp>
        <p:nvSpPr>
          <p:cNvPr id="39" name="Titre 6"/>
          <p:cNvSpPr txBox="1">
            <a:spLocks/>
          </p:cNvSpPr>
          <p:nvPr userDrawn="1"/>
        </p:nvSpPr>
        <p:spPr bwMode="gray">
          <a:xfrm>
            <a:off x="6275753" y="3991984"/>
            <a:ext cx="1752631" cy="158417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fr-FR" sz="900" dirty="0" smtClean="0"/>
              <a:t>Nous finançons</a:t>
            </a:r>
            <a:r>
              <a:rPr lang="fr-FR" sz="900" baseline="0" dirty="0" smtClean="0"/>
              <a:t> la réalisation </a:t>
            </a:r>
            <a:br>
              <a:rPr lang="fr-FR" sz="900" baseline="0" dirty="0" smtClean="0"/>
            </a:br>
            <a:r>
              <a:rPr lang="fr-FR" sz="900" baseline="0" dirty="0" smtClean="0"/>
              <a:t>de votre projet </a:t>
            </a:r>
            <a:r>
              <a:rPr lang="fr-FR" sz="900" b="1" dirty="0" smtClean="0"/>
              <a:t>:</a:t>
            </a:r>
          </a:p>
          <a:p>
            <a:pPr>
              <a:spcAft>
                <a:spcPts val="300"/>
              </a:spcAft>
            </a:pPr>
            <a:r>
              <a:rPr lang="fr-FR" sz="800" b="0" dirty="0" smtClean="0">
                <a:solidFill>
                  <a:schemeClr val="accent1"/>
                </a:solidFill>
                <a:latin typeface="+mj-lt"/>
              </a:rPr>
              <a:t>En individuel</a:t>
            </a:r>
            <a:endParaRPr lang="fr-FR" sz="800" b="0" dirty="0">
              <a:solidFill>
                <a:schemeClr val="accent1"/>
              </a:solidFill>
              <a:latin typeface="+mj-lt"/>
            </a:endParaRPr>
          </a:p>
          <a:p>
            <a:pPr marL="72000" indent="-72000">
              <a:spcBef>
                <a:spcPts val="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solidFill>
                  <a:schemeClr val="accent2"/>
                </a:solidFill>
                <a:latin typeface="+mn-lt"/>
              </a:rPr>
              <a:t>Aide </a:t>
            </a:r>
            <a:r>
              <a:rPr lang="fr-FR" sz="800" dirty="0" smtClean="0">
                <a:latin typeface="+mn-lt"/>
              </a:rPr>
              <a:t>pour le développement </a:t>
            </a:r>
            <a:br>
              <a:rPr lang="fr-FR" sz="800" dirty="0" smtClean="0">
                <a:latin typeface="+mn-lt"/>
              </a:rPr>
            </a:br>
            <a:r>
              <a:rPr lang="fr-FR" sz="800" dirty="0" smtClean="0">
                <a:latin typeface="+mn-lt"/>
              </a:rPr>
              <a:t>de l’innovation</a:t>
            </a:r>
            <a:endParaRPr lang="fr-FR" sz="800" dirty="0">
              <a:latin typeface="+mn-lt"/>
            </a:endParaRPr>
          </a:p>
          <a:p>
            <a:pPr marL="72000" indent="-72000">
              <a:spcBef>
                <a:spcPts val="200"/>
              </a:spcBef>
              <a:spcAft>
                <a:spcPts val="600"/>
              </a:spcAft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Financement du CIR</a:t>
            </a:r>
          </a:p>
          <a:p>
            <a:pPr>
              <a:spcAft>
                <a:spcPts val="300"/>
              </a:spcAft>
            </a:pPr>
            <a:r>
              <a:rPr lang="fr-FR" sz="800" b="0" i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En partenariat</a:t>
            </a:r>
          </a:p>
          <a:p>
            <a:pPr marL="72000" indent="-72000">
              <a:spcBef>
                <a:spcPts val="200"/>
              </a:spcBef>
              <a:spcAft>
                <a:spcPts val="600"/>
              </a:spcAft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solidFill>
                  <a:schemeClr val="accent2"/>
                </a:solidFill>
                <a:latin typeface="+mn-lt"/>
              </a:rPr>
              <a:t>Aides</a:t>
            </a:r>
            <a:r>
              <a:rPr lang="fr-FR" sz="800" baseline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fr-FR" sz="800" baseline="0" dirty="0" smtClean="0">
                <a:latin typeface="+mn-lt"/>
              </a:rPr>
              <a:t>aux projets collaboratifs</a:t>
            </a:r>
            <a:endParaRPr lang="fr-FR" sz="700" kern="1200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>
              <a:spcAft>
                <a:spcPts val="300"/>
              </a:spcAft>
            </a:pPr>
            <a:r>
              <a:rPr lang="fr-FR" sz="800" b="0" i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À</a:t>
            </a:r>
            <a:r>
              <a:rPr lang="fr-FR" sz="800" b="0" i="0" kern="120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l’international</a:t>
            </a:r>
            <a:endParaRPr lang="fr-FR" sz="800" b="0" dirty="0" smtClean="0">
              <a:solidFill>
                <a:schemeClr val="accent1"/>
              </a:solidFill>
              <a:latin typeface="+mj-lt"/>
            </a:endParaRPr>
          </a:p>
          <a:p>
            <a:pPr marL="72000" indent="-72000">
              <a:spcBef>
                <a:spcPts val="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Développement</a:t>
            </a:r>
            <a:r>
              <a:rPr lang="fr-FR" sz="8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de l’innovation </a:t>
            </a:r>
            <a:br>
              <a:rPr lang="fr-FR" sz="8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</a:br>
            <a:r>
              <a:rPr lang="fr-FR" sz="8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en collaboration internationale</a:t>
            </a:r>
            <a:endParaRPr lang="fr-FR" sz="800" kern="1200" dirty="0" smtClean="0">
              <a:solidFill>
                <a:schemeClr val="accent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40" name="Titre 6"/>
          <p:cNvSpPr txBox="1">
            <a:spLocks/>
          </p:cNvSpPr>
          <p:nvPr userDrawn="1"/>
        </p:nvSpPr>
        <p:spPr bwMode="gray">
          <a:xfrm>
            <a:off x="7804681" y="2701720"/>
            <a:ext cx="1752631" cy="112555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900" dirty="0" smtClean="0"/>
              <a:t>Nous accélérons </a:t>
            </a:r>
            <a:br>
              <a:rPr lang="fr-FR" sz="900" dirty="0" smtClean="0"/>
            </a:br>
            <a:r>
              <a:rPr lang="fr-FR" sz="900" dirty="0" smtClean="0"/>
              <a:t>le lancement industriel</a:t>
            </a:r>
            <a:r>
              <a:rPr lang="fr-FR" sz="900" baseline="0" dirty="0" smtClean="0"/>
              <a:t> </a:t>
            </a:r>
            <a:br>
              <a:rPr lang="fr-FR" sz="900" baseline="0" dirty="0" smtClean="0"/>
            </a:br>
            <a:r>
              <a:rPr lang="fr-FR" sz="900" baseline="0" dirty="0" smtClean="0"/>
              <a:t>et commercial </a:t>
            </a:r>
            <a:r>
              <a:rPr lang="fr-FR" sz="900" dirty="0" smtClean="0"/>
              <a:t>:</a:t>
            </a:r>
            <a:endParaRPr lang="fr-FR" sz="900" dirty="0"/>
          </a:p>
          <a:p>
            <a:pPr marL="72000" indent="-7200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Symbol" pitchFamily="18" charset="2"/>
              <a:buChar char="·"/>
              <a:tabLst/>
            </a:pPr>
            <a:r>
              <a:rPr lang="fr-FR" sz="800" dirty="0" smtClean="0">
                <a:latin typeface="+mn-lt"/>
              </a:rPr>
              <a:t>Prêt</a:t>
            </a:r>
            <a:r>
              <a:rPr lang="fr-FR" sz="800" baseline="0" dirty="0" smtClean="0">
                <a:latin typeface="+mn-lt"/>
              </a:rPr>
              <a:t> Innovation</a:t>
            </a:r>
          </a:p>
          <a:p>
            <a:r>
              <a:rPr lang="fr-FR" sz="900" dirty="0" smtClean="0"/>
              <a:t>et</a:t>
            </a:r>
            <a:r>
              <a:rPr lang="fr-FR" sz="900" baseline="0" dirty="0" smtClean="0"/>
              <a:t> facilitons l’obtention </a:t>
            </a:r>
            <a:br>
              <a:rPr lang="fr-FR" sz="900" baseline="0" dirty="0" smtClean="0"/>
            </a:br>
            <a:r>
              <a:rPr lang="fr-FR" sz="900" baseline="0" dirty="0" smtClean="0"/>
              <a:t>d’un prêt bancaire</a:t>
            </a:r>
            <a:r>
              <a:rPr lang="fr-FR" sz="900" dirty="0" smtClean="0"/>
              <a:t> :</a:t>
            </a:r>
          </a:p>
          <a:p>
            <a:pPr marL="72000" indent="-72000">
              <a:spcBef>
                <a:spcPts val="600"/>
              </a:spcBef>
              <a:buClr>
                <a:schemeClr val="accent2"/>
              </a:buClr>
              <a:buFont typeface="Symbol" pitchFamily="18" charset="2"/>
              <a:buChar char="·"/>
              <a:tabLst/>
            </a:pPr>
            <a:r>
              <a:rPr lang="fr-FR" sz="8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Garantie</a:t>
            </a:r>
            <a:r>
              <a:rPr lang="fr-FR" sz="8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de prêt bancaire</a:t>
            </a:r>
            <a:endParaRPr lang="fr-FR" sz="800" dirty="0">
              <a:latin typeface="+mn-lt"/>
            </a:endParaRPr>
          </a:p>
        </p:txBody>
      </p:sp>
      <p:cxnSp>
        <p:nvCxnSpPr>
          <p:cNvPr id="43" name="Connecteur droit 42"/>
          <p:cNvCxnSpPr/>
          <p:nvPr/>
        </p:nvCxnSpPr>
        <p:spPr>
          <a:xfrm>
            <a:off x="418373" y="3356733"/>
            <a:ext cx="0" cy="1228119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lipse 43"/>
          <p:cNvSpPr>
            <a:spLocks noChangeAspect="1"/>
          </p:cNvSpPr>
          <p:nvPr/>
        </p:nvSpPr>
        <p:spPr>
          <a:xfrm>
            <a:off x="462002" y="4098149"/>
            <a:ext cx="1008000" cy="100800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150" dirty="0" smtClean="0">
                <a:solidFill>
                  <a:schemeClr val="accent2"/>
                </a:solidFill>
                <a:latin typeface="+mj-lt"/>
              </a:rPr>
              <a:t>TRANSFORMER</a:t>
            </a:r>
            <a:br>
              <a:rPr lang="fr-FR" sz="1150" dirty="0" smtClean="0">
                <a:solidFill>
                  <a:schemeClr val="accent2"/>
                </a:solidFill>
                <a:latin typeface="+mj-lt"/>
              </a:rPr>
            </a:br>
            <a:r>
              <a:rPr lang="fr-FR" sz="1150" dirty="0" smtClean="0">
                <a:solidFill>
                  <a:schemeClr val="accent2"/>
                </a:solidFill>
                <a:latin typeface="+mj-lt"/>
              </a:rPr>
              <a:t>VOTRE IDÉE</a:t>
            </a:r>
            <a:endParaRPr lang="fr-FR" sz="1150" b="1" dirty="0" smtClean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46" name="Connecteur droit 45"/>
          <p:cNvCxnSpPr/>
          <p:nvPr/>
        </p:nvCxnSpPr>
        <p:spPr>
          <a:xfrm>
            <a:off x="2483768" y="2701720"/>
            <a:ext cx="0" cy="1477406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4503845" y="2079251"/>
            <a:ext cx="0" cy="1365448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Ellipse 49"/>
          <p:cNvSpPr>
            <a:spLocks noChangeAspect="1"/>
          </p:cNvSpPr>
          <p:nvPr/>
        </p:nvSpPr>
        <p:spPr>
          <a:xfrm>
            <a:off x="4283968" y="3404029"/>
            <a:ext cx="1008000" cy="100800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150" dirty="0" smtClean="0">
                <a:solidFill>
                  <a:schemeClr val="accent2"/>
                </a:solidFill>
                <a:latin typeface="+mj-lt"/>
              </a:rPr>
              <a:t>RENFORCER</a:t>
            </a:r>
            <a:r>
              <a:rPr lang="fr-FR" sz="1150" baseline="0" dirty="0" smtClean="0">
                <a:solidFill>
                  <a:schemeClr val="accent2"/>
                </a:solidFill>
                <a:latin typeface="+mj-lt"/>
              </a:rPr>
              <a:t/>
            </a:r>
            <a:br>
              <a:rPr lang="fr-FR" sz="1150" baseline="0" dirty="0" smtClean="0">
                <a:solidFill>
                  <a:schemeClr val="accent2"/>
                </a:solidFill>
                <a:latin typeface="+mj-lt"/>
              </a:rPr>
            </a:br>
            <a:r>
              <a:rPr lang="fr-FR" sz="1150" baseline="0" dirty="0" smtClean="0">
                <a:solidFill>
                  <a:schemeClr val="accent2"/>
                </a:solidFill>
                <a:latin typeface="+mj-lt"/>
              </a:rPr>
              <a:t>VOS FONDS</a:t>
            </a:r>
          </a:p>
          <a:p>
            <a:pPr algn="ctr"/>
            <a:r>
              <a:rPr lang="fr-FR" sz="1150" baseline="0" dirty="0" smtClean="0">
                <a:solidFill>
                  <a:schemeClr val="accent2"/>
                </a:solidFill>
                <a:latin typeface="+mj-lt"/>
              </a:rPr>
              <a:t>PROPRES</a:t>
            </a:r>
            <a:endParaRPr lang="fr-FR" sz="1150" dirty="0" smtClean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54" name="Connecteur droit 53"/>
          <p:cNvCxnSpPr/>
          <p:nvPr/>
        </p:nvCxnSpPr>
        <p:spPr>
          <a:xfrm>
            <a:off x="6203745" y="3499808"/>
            <a:ext cx="0" cy="2076352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Ellipse 54"/>
          <p:cNvSpPr>
            <a:spLocks noChangeAspect="1"/>
          </p:cNvSpPr>
          <p:nvPr/>
        </p:nvSpPr>
        <p:spPr>
          <a:xfrm>
            <a:off x="6072720" y="2739789"/>
            <a:ext cx="1008000" cy="100800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150" dirty="0" smtClean="0">
                <a:solidFill>
                  <a:schemeClr val="accent2"/>
                </a:solidFill>
                <a:latin typeface="+mj-lt"/>
              </a:rPr>
              <a:t>RÉALISER</a:t>
            </a:r>
            <a:br>
              <a:rPr lang="fr-FR" sz="1150" dirty="0" smtClean="0">
                <a:solidFill>
                  <a:schemeClr val="accent2"/>
                </a:solidFill>
                <a:latin typeface="+mj-lt"/>
              </a:rPr>
            </a:br>
            <a:r>
              <a:rPr lang="fr-FR" sz="1150" dirty="0" smtClean="0">
                <a:solidFill>
                  <a:schemeClr val="accent2"/>
                </a:solidFill>
                <a:latin typeface="+mj-lt"/>
              </a:rPr>
              <a:t>VOS PROJETS</a:t>
            </a:r>
          </a:p>
        </p:txBody>
      </p:sp>
      <p:sp>
        <p:nvSpPr>
          <p:cNvPr id="56" name="Ellipse 55"/>
          <p:cNvSpPr>
            <a:spLocks noChangeAspect="1"/>
          </p:cNvSpPr>
          <p:nvPr userDrawn="1"/>
        </p:nvSpPr>
        <p:spPr>
          <a:xfrm>
            <a:off x="7596336" y="1575251"/>
            <a:ext cx="1008000" cy="100800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150" dirty="0" smtClean="0">
                <a:solidFill>
                  <a:schemeClr val="accent2"/>
                </a:solidFill>
                <a:latin typeface="+mj-lt"/>
              </a:rPr>
              <a:t>RÉUSSIR</a:t>
            </a:r>
          </a:p>
          <a:p>
            <a:pPr algn="ctr"/>
            <a:r>
              <a:rPr lang="fr-FR" sz="1150" dirty="0" smtClean="0">
                <a:solidFill>
                  <a:schemeClr val="accent2"/>
                </a:solidFill>
                <a:latin typeface="+mj-lt"/>
              </a:rPr>
              <a:t>VOTRE</a:t>
            </a:r>
            <a:r>
              <a:rPr lang="fr-FR" sz="1150" baseline="0" dirty="0" smtClean="0">
                <a:solidFill>
                  <a:schemeClr val="accent2"/>
                </a:solidFill>
                <a:latin typeface="+mj-lt"/>
              </a:rPr>
              <a:t/>
            </a:r>
            <a:br>
              <a:rPr lang="fr-FR" sz="1150" baseline="0" dirty="0" smtClean="0">
                <a:solidFill>
                  <a:schemeClr val="accent2"/>
                </a:solidFill>
                <a:latin typeface="+mj-lt"/>
              </a:rPr>
            </a:br>
            <a:r>
              <a:rPr lang="fr-FR" sz="1150" baseline="0" dirty="0" smtClean="0">
                <a:solidFill>
                  <a:schemeClr val="accent2"/>
                </a:solidFill>
                <a:latin typeface="+mj-lt"/>
              </a:rPr>
              <a:t>STRATÉGIE</a:t>
            </a:r>
            <a:endParaRPr lang="fr-FR" sz="1150" dirty="0" smtClean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7" name="Ellipse 46"/>
          <p:cNvSpPr>
            <a:spLocks noChangeAspect="1"/>
          </p:cNvSpPr>
          <p:nvPr/>
        </p:nvSpPr>
        <p:spPr>
          <a:xfrm>
            <a:off x="2483768" y="3795638"/>
            <a:ext cx="1008000" cy="100800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150" dirty="0" smtClean="0">
                <a:solidFill>
                  <a:schemeClr val="accent2"/>
                </a:solidFill>
                <a:latin typeface="+mj-lt"/>
              </a:rPr>
              <a:t>EXPLORER</a:t>
            </a:r>
          </a:p>
          <a:p>
            <a:pPr algn="ctr"/>
            <a:r>
              <a:rPr lang="fr-FR" sz="1150" spc="-20" baseline="0" dirty="0" smtClean="0">
                <a:solidFill>
                  <a:schemeClr val="accent2"/>
                </a:solidFill>
                <a:latin typeface="+mj-lt"/>
              </a:rPr>
              <a:t>LA FAISABILITÉ</a:t>
            </a:r>
          </a:p>
        </p:txBody>
      </p:sp>
    </p:spTree>
    <p:extLst>
      <p:ext uri="{BB962C8B-B14F-4D97-AF65-F5344CB8AC3E}">
        <p14:creationId xmlns:p14="http://schemas.microsoft.com/office/powerpoint/2010/main" val="3568628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graphiqu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2000" y="2276873"/>
            <a:ext cx="3221888" cy="1512167"/>
          </a:xfrm>
          <a:ln w="38100">
            <a:solidFill>
              <a:schemeClr val="accent1"/>
            </a:solidFill>
          </a:ln>
        </p:spPr>
        <p:txBody>
          <a:bodyPr lIns="216000" tIns="36000" rIns="72000" bIns="36000" anchor="ctr" anchorCtr="0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+mn-lt"/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3pPr>
            <a:lvl4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4pPr>
            <a:lvl5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1" name="Espace réservé du contenu 2"/>
          <p:cNvSpPr>
            <a:spLocks noGrp="1"/>
          </p:cNvSpPr>
          <p:nvPr>
            <p:ph idx="14"/>
          </p:nvPr>
        </p:nvSpPr>
        <p:spPr>
          <a:xfrm>
            <a:off x="342000" y="4177655"/>
            <a:ext cx="3221888" cy="1512167"/>
          </a:xfrm>
          <a:ln w="38100">
            <a:solidFill>
              <a:schemeClr val="accent1"/>
            </a:solidFill>
          </a:ln>
        </p:spPr>
        <p:txBody>
          <a:bodyPr lIns="216000" tIns="36000" rIns="72000" bIns="36000" anchor="ctr" anchorCtr="0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+mn-lt"/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3pPr>
            <a:lvl4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4pPr>
            <a:lvl5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5" hasCustomPrompt="1"/>
          </p:nvPr>
        </p:nvSpPr>
        <p:spPr>
          <a:xfrm>
            <a:off x="3708400" y="2276873"/>
            <a:ext cx="3816350" cy="1512888"/>
          </a:xfrm>
          <a:ln w="38100">
            <a:solidFill>
              <a:schemeClr val="accent2"/>
            </a:solidFill>
          </a:ln>
        </p:spPr>
        <p:txBody>
          <a:bodyPr bIns="648000" anchor="ctr" anchorCtr="0"/>
          <a:lstStyle>
            <a:lvl1pPr algn="ctr">
              <a:defRPr sz="1200"/>
            </a:lvl1pPr>
          </a:lstStyle>
          <a:p>
            <a:r>
              <a:rPr lang="fr-FR" dirty="0" smtClean="0"/>
              <a:t>Graphique</a:t>
            </a:r>
            <a:endParaRPr lang="fr-FR" dirty="0"/>
          </a:p>
        </p:txBody>
      </p:sp>
      <p:sp>
        <p:nvSpPr>
          <p:cNvPr id="15" name="Espace réservé du graphique 13"/>
          <p:cNvSpPr>
            <a:spLocks noGrp="1"/>
          </p:cNvSpPr>
          <p:nvPr>
            <p:ph type="chart" sz="quarter" idx="16" hasCustomPrompt="1"/>
          </p:nvPr>
        </p:nvSpPr>
        <p:spPr>
          <a:xfrm>
            <a:off x="3708400" y="4177655"/>
            <a:ext cx="3816350" cy="1512888"/>
          </a:xfrm>
          <a:ln w="38100">
            <a:solidFill>
              <a:schemeClr val="accent2"/>
            </a:solidFill>
          </a:ln>
        </p:spPr>
        <p:txBody>
          <a:bodyPr bIns="648000" anchor="ctr" anchorCtr="0"/>
          <a:lstStyle>
            <a:lvl1pPr algn="ctr">
              <a:defRPr sz="1200"/>
            </a:lvl1pPr>
          </a:lstStyle>
          <a:p>
            <a:r>
              <a:rPr lang="fr-FR" dirty="0" smtClean="0"/>
              <a:t>Graphique</a:t>
            </a:r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17" hasCustomPrompt="1"/>
          </p:nvPr>
        </p:nvSpPr>
        <p:spPr>
          <a:xfrm>
            <a:off x="3708400" y="3894134"/>
            <a:ext cx="3816350" cy="215900"/>
          </a:xfrm>
        </p:spPr>
        <p:txBody>
          <a:bodyPr/>
          <a:lstStyle>
            <a:lvl1pPr>
              <a:spcAft>
                <a:spcPts val="0"/>
              </a:spcAft>
              <a:defRPr sz="800" i="1" baseline="0">
                <a:latin typeface="+mn-lt"/>
              </a:defRPr>
            </a:lvl1pPr>
          </a:lstStyle>
          <a:p>
            <a:pPr lvl="0"/>
            <a:r>
              <a:rPr lang="fr-FR" dirty="0" smtClean="0"/>
              <a:t>Texte de légendes</a:t>
            </a:r>
            <a:endParaRPr lang="fr-FR" dirty="0"/>
          </a:p>
        </p:txBody>
      </p:sp>
      <p:sp>
        <p:nvSpPr>
          <p:cNvPr id="19" name="Espace réservé du texte 17"/>
          <p:cNvSpPr>
            <a:spLocks noGrp="1"/>
          </p:cNvSpPr>
          <p:nvPr>
            <p:ph type="body" sz="quarter" idx="18" hasCustomPrompt="1"/>
          </p:nvPr>
        </p:nvSpPr>
        <p:spPr>
          <a:xfrm>
            <a:off x="3708400" y="5788721"/>
            <a:ext cx="3816350" cy="215900"/>
          </a:xfrm>
        </p:spPr>
        <p:txBody>
          <a:bodyPr/>
          <a:lstStyle>
            <a:lvl1pPr>
              <a:spcAft>
                <a:spcPts val="0"/>
              </a:spcAft>
              <a:defRPr sz="800" i="1" baseline="0">
                <a:latin typeface="+mn-lt"/>
              </a:defRPr>
            </a:lvl1pPr>
          </a:lstStyle>
          <a:p>
            <a:pPr lvl="0"/>
            <a:r>
              <a:rPr lang="fr-FR" dirty="0" smtClean="0"/>
              <a:t>Texte de légendes</a:t>
            </a:r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19"/>
          </p:nvPr>
        </p:nvSpPr>
        <p:spPr>
          <a:xfrm>
            <a:off x="341999" y="637200"/>
            <a:ext cx="8460000" cy="1368425"/>
          </a:xfrm>
        </p:spPr>
        <p:txBody>
          <a:bodyPr anchor="ctr" anchorCtr="0"/>
          <a:lstStyle>
            <a:lvl1pPr>
              <a:defRPr/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graphiqu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texte 25"/>
          <p:cNvSpPr>
            <a:spLocks noGrp="1"/>
          </p:cNvSpPr>
          <p:nvPr>
            <p:ph type="body" sz="quarter" idx="23"/>
          </p:nvPr>
        </p:nvSpPr>
        <p:spPr>
          <a:xfrm>
            <a:off x="1926754" y="2015458"/>
            <a:ext cx="6101630" cy="3924000"/>
          </a:xfrm>
          <a:ln w="38100">
            <a:solidFill>
              <a:schemeClr val="accent2"/>
            </a:solidFill>
          </a:ln>
        </p:spPr>
        <p:txBody>
          <a:bodyPr tIns="288000"/>
          <a:lstStyle>
            <a:lvl1pPr marL="2009775" indent="0">
              <a:spcBef>
                <a:spcPts val="1200"/>
              </a:spcBef>
              <a:spcAft>
                <a:spcPts val="0"/>
              </a:spcAft>
              <a:defRPr sz="1500">
                <a:latin typeface="+mj-lt"/>
              </a:defRPr>
            </a:lvl1pPr>
            <a:lvl2pPr marL="2009775" indent="0">
              <a:defRPr sz="1400"/>
            </a:lvl2pPr>
            <a:lvl3pPr marL="419100" indent="0">
              <a:lnSpc>
                <a:spcPct val="100000"/>
              </a:lnSpc>
              <a:buNone/>
              <a:defRPr sz="1800">
                <a:latin typeface="+mj-lt"/>
              </a:defRPr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2000" y="2015459"/>
            <a:ext cx="1476000" cy="1260000"/>
          </a:xfrm>
          <a:ln w="38100">
            <a:solidFill>
              <a:schemeClr val="accent1"/>
            </a:solidFill>
          </a:ln>
        </p:spPr>
        <p:txBody>
          <a:bodyPr lIns="216000" tIns="108000" rIns="72000" bIns="36000"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+mn-lt"/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3pPr>
            <a:lvl4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4pPr>
            <a:lvl5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17" hasCustomPrompt="1"/>
          </p:nvPr>
        </p:nvSpPr>
        <p:spPr>
          <a:xfrm>
            <a:off x="1926754" y="6064720"/>
            <a:ext cx="6101630" cy="568870"/>
          </a:xfrm>
        </p:spPr>
        <p:txBody>
          <a:bodyPr/>
          <a:lstStyle>
            <a:lvl1pPr>
              <a:spcAft>
                <a:spcPts val="0"/>
              </a:spcAft>
              <a:defRPr sz="800" i="1" baseline="0">
                <a:latin typeface="+mn-lt"/>
              </a:defRPr>
            </a:lvl1pPr>
          </a:lstStyle>
          <a:p>
            <a:pPr lvl="0"/>
            <a:r>
              <a:rPr lang="fr-FR" dirty="0" smtClean="0"/>
              <a:t>Texte de légendes</a:t>
            </a:r>
            <a:endParaRPr lang="fr-FR" dirty="0"/>
          </a:p>
        </p:txBody>
      </p:sp>
      <p:sp>
        <p:nvSpPr>
          <p:cNvPr id="22" name="Espace réservé du contenu 2"/>
          <p:cNvSpPr>
            <a:spLocks noGrp="1"/>
          </p:cNvSpPr>
          <p:nvPr>
            <p:ph idx="20"/>
          </p:nvPr>
        </p:nvSpPr>
        <p:spPr>
          <a:xfrm>
            <a:off x="342000" y="4679754"/>
            <a:ext cx="1476000" cy="1260000"/>
          </a:xfrm>
          <a:ln w="38100">
            <a:solidFill>
              <a:schemeClr val="accent1"/>
            </a:solidFill>
          </a:ln>
        </p:spPr>
        <p:txBody>
          <a:bodyPr lIns="216000" tIns="108000" rIns="72000" bIns="36000"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+mn-lt"/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3pPr>
            <a:lvl4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4pPr>
            <a:lvl5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Espace réservé du contenu 2"/>
          <p:cNvSpPr>
            <a:spLocks noGrp="1"/>
          </p:cNvSpPr>
          <p:nvPr>
            <p:ph idx="21"/>
          </p:nvPr>
        </p:nvSpPr>
        <p:spPr>
          <a:xfrm>
            <a:off x="342000" y="3350843"/>
            <a:ext cx="1476000" cy="1260000"/>
          </a:xfrm>
          <a:ln w="38100">
            <a:solidFill>
              <a:schemeClr val="accent1"/>
            </a:solidFill>
          </a:ln>
        </p:spPr>
        <p:txBody>
          <a:bodyPr lIns="216000" tIns="108000" rIns="72000" bIns="36000"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+mn-lt"/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3pPr>
            <a:lvl4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4pPr>
            <a:lvl5pPr marL="0" indent="0">
              <a:lnSpc>
                <a:spcPct val="120000"/>
              </a:lnSpc>
              <a:spcBef>
                <a:spcPts val="0"/>
              </a:spcBef>
              <a:buNone/>
              <a:defRPr sz="11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5" hasCustomPrompt="1"/>
          </p:nvPr>
        </p:nvSpPr>
        <p:spPr>
          <a:xfrm>
            <a:off x="2104678" y="2132856"/>
            <a:ext cx="1656184" cy="1440880"/>
          </a:xfrm>
          <a:ln w="0">
            <a:noFill/>
          </a:ln>
        </p:spPr>
        <p:txBody>
          <a:bodyPr bIns="648000" anchor="ctr" anchorCtr="0"/>
          <a:lstStyle>
            <a:lvl1pPr algn="ctr">
              <a:defRPr sz="1200"/>
            </a:lvl1pPr>
          </a:lstStyle>
          <a:p>
            <a:r>
              <a:rPr lang="fr-FR" dirty="0" smtClean="0"/>
              <a:t>Graphique</a:t>
            </a:r>
            <a:endParaRPr lang="fr-FR" dirty="0"/>
          </a:p>
        </p:txBody>
      </p:sp>
      <p:sp>
        <p:nvSpPr>
          <p:cNvPr id="24" name="Espace réservé du graphique 13"/>
          <p:cNvSpPr>
            <a:spLocks noGrp="1"/>
          </p:cNvSpPr>
          <p:nvPr>
            <p:ph type="chart" sz="quarter" idx="22" hasCustomPrompt="1"/>
          </p:nvPr>
        </p:nvSpPr>
        <p:spPr>
          <a:xfrm>
            <a:off x="2104678" y="3776464"/>
            <a:ext cx="1656184" cy="1440880"/>
          </a:xfrm>
          <a:ln w="0">
            <a:noFill/>
          </a:ln>
        </p:spPr>
        <p:txBody>
          <a:bodyPr bIns="648000" anchor="ctr" anchorCtr="0"/>
          <a:lstStyle>
            <a:lvl1pPr algn="ctr">
              <a:defRPr sz="1200"/>
            </a:lvl1pPr>
          </a:lstStyle>
          <a:p>
            <a:r>
              <a:rPr lang="fr-FR" dirty="0" smtClean="0"/>
              <a:t>Graphique</a:t>
            </a:r>
            <a:endParaRPr lang="fr-FR" dirty="0"/>
          </a:p>
        </p:txBody>
      </p:sp>
      <p:sp>
        <p:nvSpPr>
          <p:cNvPr id="27" name="Espace réservé du texte 20"/>
          <p:cNvSpPr>
            <a:spLocks noGrp="1"/>
          </p:cNvSpPr>
          <p:nvPr>
            <p:ph type="body" sz="quarter" idx="19"/>
          </p:nvPr>
        </p:nvSpPr>
        <p:spPr>
          <a:xfrm>
            <a:off x="341999" y="637200"/>
            <a:ext cx="8460000" cy="1368425"/>
          </a:xfrm>
        </p:spPr>
        <p:txBody>
          <a:bodyPr anchor="ctr" anchorCtr="0"/>
          <a:lstStyle>
            <a:lvl1pPr>
              <a:defRPr/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c 2"/>
          <p:cNvSpPr/>
          <p:nvPr userDrawn="1"/>
        </p:nvSpPr>
        <p:spPr>
          <a:xfrm rot="9713000">
            <a:off x="-359168" y="1906182"/>
            <a:ext cx="9425551" cy="1927983"/>
          </a:xfrm>
          <a:prstGeom prst="arc">
            <a:avLst>
              <a:gd name="adj1" fmla="val 10963136"/>
              <a:gd name="adj2" fmla="val 21105671"/>
            </a:avLst>
          </a:prstGeom>
          <a:ln w="127000"/>
          <a:scene3d>
            <a:camera prst="orthographicFront"/>
            <a:lightRig rig="threePt" dir="t"/>
          </a:scene3d>
          <a:sp3d>
            <a:bevelB h="8255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6" name="Connecteur droit 55"/>
          <p:cNvCxnSpPr/>
          <p:nvPr userDrawn="1"/>
        </p:nvCxnSpPr>
        <p:spPr>
          <a:xfrm>
            <a:off x="346408" y="2427163"/>
            <a:ext cx="0" cy="1963402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>
            <a:off x="5243447" y="1654988"/>
            <a:ext cx="0" cy="1828840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1" name="Titre 6"/>
          <p:cNvSpPr txBox="1">
            <a:spLocks/>
          </p:cNvSpPr>
          <p:nvPr userDrawn="1"/>
        </p:nvSpPr>
        <p:spPr bwMode="gray">
          <a:xfrm>
            <a:off x="420833" y="2389657"/>
            <a:ext cx="1381767" cy="159809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fr-FR" sz="900" dirty="0" smtClean="0"/>
              <a:t>Nous facilitons</a:t>
            </a:r>
            <a:endParaRPr lang="fr-FR" sz="900" baseline="0" dirty="0" smtClean="0"/>
          </a:p>
          <a:p>
            <a:pPr>
              <a:lnSpc>
                <a:spcPct val="100000"/>
              </a:lnSpc>
            </a:pPr>
            <a:r>
              <a:rPr lang="fr-FR" sz="900" baseline="0" dirty="0" smtClean="0"/>
              <a:t>votre prospection :</a:t>
            </a:r>
            <a:endParaRPr lang="fr-FR" sz="900" dirty="0" smtClean="0"/>
          </a:p>
          <a:p>
            <a:pPr marL="72000" indent="-72000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Font typeface="Symbol" pitchFamily="18" charset="2"/>
              <a:buChar char="·"/>
              <a:tabLst>
                <a:tab pos="536575" algn="l"/>
              </a:tabLst>
            </a:pPr>
            <a:r>
              <a:rPr lang="fr-FR" sz="800" dirty="0" smtClean="0">
                <a:latin typeface="+mn-lt"/>
              </a:rPr>
              <a:t>Accompagnement</a:t>
            </a:r>
            <a:r>
              <a:rPr lang="fr-FR" sz="800" baseline="0" dirty="0" smtClean="0">
                <a:latin typeface="+mn-lt"/>
              </a:rPr>
              <a:t> développement export </a:t>
            </a:r>
            <a:r>
              <a:rPr lang="fr-FR" sz="800" b="1" baseline="0" dirty="0" smtClean="0">
                <a:latin typeface="+mn-lt"/>
              </a:rPr>
              <a:t>Business France</a:t>
            </a:r>
          </a:p>
          <a:p>
            <a:pPr marL="72000" indent="-72000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Font typeface="Symbol" pitchFamily="18" charset="2"/>
              <a:buChar char="·"/>
              <a:tabLst>
                <a:tab pos="536575" algn="l"/>
              </a:tabLst>
            </a:pPr>
            <a:endParaRPr lang="fr-FR" sz="800" b="1" baseline="0" dirty="0" smtClean="0">
              <a:latin typeface="+mn-lt"/>
            </a:endParaRPr>
          </a:p>
          <a:p>
            <a:pPr marL="72000" indent="-72000">
              <a:lnSpc>
                <a:spcPct val="100000"/>
              </a:lnSpc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  <a:tabLst>
                <a:tab pos="536575" algn="l"/>
              </a:tabLst>
            </a:pPr>
            <a:r>
              <a:rPr lang="fr-FR" sz="8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Assurance prospection </a:t>
            </a:r>
            <a:r>
              <a:rPr lang="fr-FR" sz="800" b="1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Coface</a:t>
            </a:r>
            <a:r>
              <a:rPr lang="fr-FR" sz="8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: prise</a:t>
            </a:r>
            <a:r>
              <a:rPr lang="fr-FR" sz="8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en charge   du risque financier de    votre développement export</a:t>
            </a:r>
            <a:endParaRPr lang="fr-FR" sz="800" kern="1200" dirty="0" smtClean="0">
              <a:solidFill>
                <a:schemeClr val="accent2"/>
              </a:solidFill>
              <a:latin typeface="+mn-lt"/>
              <a:ea typeface="+mj-ea"/>
              <a:cs typeface="+mj-cs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536575" algn="l"/>
              </a:tabLst>
            </a:pPr>
            <a:endParaRPr lang="fr-FR" sz="400" dirty="0" smtClean="0">
              <a:latin typeface="+mn-lt"/>
            </a:endParaRPr>
          </a:p>
        </p:txBody>
      </p:sp>
      <p:sp>
        <p:nvSpPr>
          <p:cNvPr id="13" name="Titre 6"/>
          <p:cNvSpPr txBox="1">
            <a:spLocks/>
          </p:cNvSpPr>
          <p:nvPr userDrawn="1"/>
        </p:nvSpPr>
        <p:spPr bwMode="gray">
          <a:xfrm>
            <a:off x="3635896" y="2547952"/>
            <a:ext cx="1519101" cy="38615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fr-FR" sz="900" dirty="0" smtClean="0"/>
              <a:t>Nous finançons</a:t>
            </a:r>
            <a:r>
              <a:rPr lang="fr-FR" sz="900" baseline="0" dirty="0" smtClean="0"/>
              <a:t> votre développement</a:t>
            </a:r>
            <a:r>
              <a:rPr lang="fr-FR" sz="900" dirty="0" smtClean="0"/>
              <a:t> :</a:t>
            </a:r>
          </a:p>
          <a:p>
            <a:pPr algn="r">
              <a:lnSpc>
                <a:spcPct val="100000"/>
              </a:lnSpc>
            </a:pPr>
            <a:endParaRPr lang="fr-FR" sz="600" dirty="0" smtClean="0"/>
          </a:p>
          <a:p>
            <a:pPr marL="72000" indent="-72000" algn="r">
              <a:lnSpc>
                <a:spcPct val="100000"/>
              </a:lnSpc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Prêt</a:t>
            </a:r>
            <a:r>
              <a:rPr lang="fr-FR" sz="800" baseline="0" dirty="0" smtClean="0">
                <a:latin typeface="+mn-lt"/>
              </a:rPr>
              <a:t> Export </a:t>
            </a:r>
            <a:r>
              <a:rPr lang="fr-FR" sz="800" b="1" baseline="0" dirty="0" smtClean="0">
                <a:latin typeface="+mn-lt"/>
              </a:rPr>
              <a:t>Bpifrance</a:t>
            </a:r>
          </a:p>
          <a:p>
            <a:pPr marL="72000" indent="-72000" algn="r">
              <a:lnSpc>
                <a:spcPct val="100000"/>
              </a:lnSpc>
              <a:buClr>
                <a:schemeClr val="accent2"/>
              </a:buClr>
              <a:buFont typeface="Symbol" pitchFamily="18" charset="2"/>
              <a:buChar char="·"/>
            </a:pPr>
            <a:endParaRPr lang="fr-FR" sz="800" b="1" baseline="0" dirty="0" smtClean="0">
              <a:latin typeface="+mn-lt"/>
            </a:endParaRPr>
          </a:p>
          <a:p>
            <a:pPr marL="72000" indent="-72000" algn="r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baseline="0" dirty="0" smtClean="0">
                <a:latin typeface="+mn-lt"/>
              </a:rPr>
              <a:t>Garantie </a:t>
            </a:r>
            <a:r>
              <a:rPr lang="fr-FR" sz="800" b="1" baseline="0" dirty="0" smtClean="0">
                <a:latin typeface="+mn-lt"/>
              </a:rPr>
              <a:t>Bpifrance</a:t>
            </a:r>
            <a:r>
              <a:rPr lang="fr-FR" sz="800" baseline="0" dirty="0" smtClean="0">
                <a:latin typeface="+mn-lt"/>
              </a:rPr>
              <a:t>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fr-FR" sz="800" baseline="0" dirty="0" smtClean="0">
                <a:latin typeface="+mn-lt"/>
              </a:rPr>
              <a:t>de vos prêts bancaires</a:t>
            </a:r>
          </a:p>
          <a:p>
            <a:pPr marL="0" indent="0" algn="r">
              <a:lnSpc>
                <a:spcPct val="100000"/>
              </a:lnSpc>
              <a:spcBef>
                <a:spcPts val="200"/>
              </a:spcBef>
              <a:buClr>
                <a:schemeClr val="accent2"/>
              </a:buClr>
              <a:buFont typeface="Symbol" pitchFamily="18" charset="2"/>
              <a:buNone/>
            </a:pPr>
            <a:endParaRPr lang="fr-FR" sz="800" dirty="0" smtClean="0">
              <a:latin typeface="+mn-lt"/>
            </a:endParaRPr>
          </a:p>
          <a:p>
            <a:pPr marL="72000" indent="-72000" algn="r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Prise de participations minoritaires </a:t>
            </a:r>
            <a:r>
              <a:rPr lang="fr-FR" sz="800" b="1" dirty="0" smtClean="0">
                <a:latin typeface="+mn-lt"/>
              </a:rPr>
              <a:t>Bpifrance</a:t>
            </a:r>
            <a:endParaRPr lang="fr-FR" sz="800" b="1" dirty="0">
              <a:latin typeface="+mn-lt"/>
            </a:endParaRPr>
          </a:p>
        </p:txBody>
      </p:sp>
      <p:sp>
        <p:nvSpPr>
          <p:cNvPr id="38" name="Titre 6"/>
          <p:cNvSpPr txBox="1">
            <a:spLocks/>
          </p:cNvSpPr>
          <p:nvPr userDrawn="1"/>
        </p:nvSpPr>
        <p:spPr bwMode="gray">
          <a:xfrm>
            <a:off x="5555664" y="4478012"/>
            <a:ext cx="1380452" cy="3191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fr-FR" sz="900" dirty="0" smtClean="0"/>
              <a:t>Nous</a:t>
            </a:r>
            <a:r>
              <a:rPr lang="fr-FR" sz="900" dirty="0"/>
              <a:t> </a:t>
            </a:r>
            <a:r>
              <a:rPr lang="fr-FR" sz="900" dirty="0" smtClean="0"/>
              <a:t>assurons </a:t>
            </a:r>
            <a:br>
              <a:rPr lang="fr-FR" sz="900" dirty="0" smtClean="0"/>
            </a:br>
            <a:r>
              <a:rPr lang="fr-FR" sz="900" dirty="0" smtClean="0"/>
              <a:t>votre projet export</a:t>
            </a:r>
            <a:r>
              <a:rPr lang="fr-FR" sz="900" baseline="0" dirty="0" smtClean="0"/>
              <a:t> :</a:t>
            </a:r>
            <a:endParaRPr lang="fr-FR" sz="600" dirty="0" smtClean="0"/>
          </a:p>
          <a:p>
            <a:pPr marL="72000" indent="-72000" algn="r">
              <a:lnSpc>
                <a:spcPct val="100000"/>
              </a:lnSpc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Assurance</a:t>
            </a:r>
            <a:r>
              <a:rPr lang="fr-FR" sz="800" baseline="0" dirty="0" smtClean="0">
                <a:latin typeface="+mn-lt"/>
              </a:rPr>
              <a:t>-crédit </a:t>
            </a:r>
            <a:r>
              <a:rPr lang="fr-FR" sz="800" b="1" baseline="0" dirty="0" smtClean="0">
                <a:latin typeface="+mn-lt"/>
              </a:rPr>
              <a:t>Coface</a:t>
            </a:r>
            <a:r>
              <a:rPr lang="fr-FR" sz="800" baseline="0" dirty="0" smtClean="0">
                <a:latin typeface="+mn-lt"/>
              </a:rPr>
              <a:t> :</a:t>
            </a:r>
            <a:br>
              <a:rPr lang="fr-FR" sz="800" baseline="0" dirty="0" smtClean="0">
                <a:latin typeface="+mn-lt"/>
              </a:rPr>
            </a:br>
            <a:r>
              <a:rPr lang="fr-FR" sz="800" baseline="0" dirty="0" smtClean="0">
                <a:latin typeface="+mn-lt"/>
              </a:rPr>
              <a:t>une assurance tous risques </a:t>
            </a:r>
            <a:br>
              <a:rPr lang="fr-FR" sz="800" baseline="0" dirty="0" smtClean="0">
                <a:latin typeface="+mn-lt"/>
              </a:rPr>
            </a:br>
            <a:r>
              <a:rPr lang="fr-FR" sz="800" baseline="0" dirty="0" smtClean="0">
                <a:latin typeface="+mn-lt"/>
              </a:rPr>
              <a:t>pour votre contrat</a:t>
            </a:r>
          </a:p>
          <a:p>
            <a:pPr marL="72000" indent="-72000" algn="r">
              <a:lnSpc>
                <a:spcPct val="100000"/>
              </a:lnSpc>
              <a:buClr>
                <a:schemeClr val="accent2"/>
              </a:buClr>
              <a:buFont typeface="Symbol" pitchFamily="18" charset="2"/>
              <a:buChar char="·"/>
            </a:pPr>
            <a:endParaRPr lang="fr-FR" sz="800" dirty="0" smtClean="0">
              <a:latin typeface="+mn-lt"/>
            </a:endParaRPr>
          </a:p>
          <a:p>
            <a:pPr marL="72000" indent="-72000" algn="r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Assurance-change </a:t>
            </a:r>
            <a:r>
              <a:rPr lang="fr-FR" sz="800" b="1" dirty="0" smtClean="0">
                <a:latin typeface="+mn-lt"/>
              </a:rPr>
              <a:t>Coface</a:t>
            </a:r>
            <a:r>
              <a:rPr lang="fr-FR" sz="800" baseline="0" dirty="0" smtClean="0">
                <a:latin typeface="+mn-lt"/>
              </a:rPr>
              <a:t> :</a:t>
            </a:r>
            <a:br>
              <a:rPr lang="fr-FR" sz="800" baseline="0" dirty="0" smtClean="0">
                <a:latin typeface="+mn-lt"/>
              </a:rPr>
            </a:br>
            <a:r>
              <a:rPr lang="fr-FR" sz="800" baseline="0" dirty="0" smtClean="0">
                <a:latin typeface="+mn-lt"/>
              </a:rPr>
              <a:t>neutraliser votre risque      de change</a:t>
            </a:r>
            <a:endParaRPr lang="fr-FR" sz="800" dirty="0" smtClean="0">
              <a:latin typeface="+mn-lt"/>
            </a:endParaRPr>
          </a:p>
        </p:txBody>
      </p:sp>
      <p:sp>
        <p:nvSpPr>
          <p:cNvPr id="39" name="Titre 6"/>
          <p:cNvSpPr txBox="1">
            <a:spLocks/>
          </p:cNvSpPr>
          <p:nvPr userDrawn="1"/>
        </p:nvSpPr>
        <p:spPr bwMode="gray">
          <a:xfrm>
            <a:off x="7302919" y="3332348"/>
            <a:ext cx="1589561" cy="8887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fr-FR" sz="900" dirty="0" smtClean="0"/>
              <a:t>Nous vous</a:t>
            </a:r>
            <a:r>
              <a:rPr lang="fr-FR" sz="900" baseline="0" dirty="0" smtClean="0"/>
              <a:t> aidons à réussir votre investissement à l’étranger </a:t>
            </a:r>
            <a:r>
              <a:rPr lang="fr-FR" sz="900" b="1" dirty="0" smtClean="0"/>
              <a:t>:</a:t>
            </a:r>
          </a:p>
          <a:p>
            <a:pPr marL="72000" indent="-72000" algn="r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VIE et accompagnement</a:t>
            </a:r>
            <a:endParaRPr lang="fr-FR" sz="800" baseline="0" dirty="0" smtClean="0">
              <a:latin typeface="+mn-lt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fr-FR" sz="800" baseline="0" dirty="0" smtClean="0">
                <a:latin typeface="+mn-lt"/>
              </a:rPr>
              <a:t>implantation </a:t>
            </a:r>
            <a:r>
              <a:rPr lang="fr-FR" sz="800" b="1" baseline="0" dirty="0" smtClean="0">
                <a:latin typeface="+mn-lt"/>
              </a:rPr>
              <a:t>Business France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Symbol" pitchFamily="18" charset="2"/>
              <a:buNone/>
            </a:pPr>
            <a:endParaRPr lang="fr-FR" sz="800" b="1" dirty="0">
              <a:latin typeface="+mn-lt"/>
            </a:endParaRPr>
          </a:p>
          <a:p>
            <a:pPr marL="72000" indent="-720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dirty="0" smtClean="0">
                <a:latin typeface="+mn-lt"/>
              </a:rPr>
              <a:t>Assurance investissement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Symbol" pitchFamily="18" charset="2"/>
              <a:buNone/>
            </a:pPr>
            <a:r>
              <a:rPr lang="fr-FR" sz="800" b="1" dirty="0" smtClean="0">
                <a:latin typeface="+mn-lt"/>
              </a:rPr>
              <a:t>Coface</a:t>
            </a:r>
          </a:p>
          <a:p>
            <a:pPr marL="0" indent="0" algn="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Font typeface="Symbol" pitchFamily="18" charset="2"/>
              <a:buNone/>
            </a:pPr>
            <a:endParaRPr lang="fr-FR" sz="700" b="1" kern="1200" dirty="0" smtClean="0">
              <a:solidFill>
                <a:schemeClr val="accent2"/>
              </a:solidFill>
              <a:latin typeface="+mn-lt"/>
              <a:ea typeface="+mj-ea"/>
              <a:cs typeface="+mj-cs"/>
            </a:endParaRPr>
          </a:p>
          <a:p>
            <a:pPr marL="72000" indent="-72000" algn="r">
              <a:lnSpc>
                <a:spcPct val="100000"/>
              </a:lnSpc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</a:pPr>
            <a:r>
              <a:rPr lang="fr-FR" sz="8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Garantie</a:t>
            </a:r>
            <a:r>
              <a:rPr lang="fr-FR" sz="8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 de projets</a:t>
            </a:r>
          </a:p>
          <a:p>
            <a:pPr marL="0" indent="0" algn="r">
              <a:lnSpc>
                <a:spcPct val="100000"/>
              </a:lnSpc>
              <a:spcBef>
                <a:spcPts val="200"/>
              </a:spcBef>
              <a:buClr>
                <a:schemeClr val="accent2"/>
              </a:buClr>
              <a:buFont typeface="Symbol" pitchFamily="18" charset="2"/>
              <a:buNone/>
            </a:pPr>
            <a:r>
              <a:rPr lang="fr-FR" sz="800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à l’international </a:t>
            </a:r>
            <a:r>
              <a:rPr lang="fr-FR" sz="800" b="1" kern="1200" baseline="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Bpifrance</a:t>
            </a:r>
            <a:endParaRPr lang="fr-FR" sz="800" b="1" kern="1200" dirty="0" smtClean="0">
              <a:solidFill>
                <a:schemeClr val="accent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44" name="Ellipse 43"/>
          <p:cNvSpPr>
            <a:spLocks noChangeAspect="1"/>
          </p:cNvSpPr>
          <p:nvPr/>
        </p:nvSpPr>
        <p:spPr>
          <a:xfrm>
            <a:off x="377707" y="4029073"/>
            <a:ext cx="1048320" cy="104832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050" cap="all" spc="0" dirty="0" smtClean="0">
                <a:solidFill>
                  <a:schemeClr val="accent2"/>
                </a:solidFill>
                <a:latin typeface="+mj-lt"/>
              </a:rPr>
              <a:t> PROSPECTER </a:t>
            </a:r>
          </a:p>
          <a:p>
            <a:pPr algn="ctr"/>
            <a:r>
              <a:rPr lang="fr-FR" sz="1050" cap="all" spc="0" dirty="0" smtClean="0">
                <a:solidFill>
                  <a:schemeClr val="accent2"/>
                </a:solidFill>
                <a:latin typeface="+mj-lt"/>
              </a:rPr>
              <a:t>LES</a:t>
            </a:r>
            <a:r>
              <a:rPr lang="fr-FR" sz="1050" cap="all" spc="0" baseline="0" dirty="0" smtClean="0">
                <a:solidFill>
                  <a:schemeClr val="accent2"/>
                </a:solidFill>
                <a:latin typeface="+mj-lt"/>
              </a:rPr>
              <a:t> Marchés</a:t>
            </a:r>
          </a:p>
        </p:txBody>
      </p:sp>
      <p:cxnSp>
        <p:nvCxnSpPr>
          <p:cNvPr id="49" name="Connecteur droit 48"/>
          <p:cNvCxnSpPr/>
          <p:nvPr/>
        </p:nvCxnSpPr>
        <p:spPr>
          <a:xfrm>
            <a:off x="7048526" y="3225317"/>
            <a:ext cx="0" cy="1571835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8964488" y="1700808"/>
            <a:ext cx="0" cy="2574364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Ellipse 54"/>
          <p:cNvSpPr>
            <a:spLocks noChangeAspect="1"/>
          </p:cNvSpPr>
          <p:nvPr/>
        </p:nvSpPr>
        <p:spPr>
          <a:xfrm>
            <a:off x="7882791" y="1341336"/>
            <a:ext cx="1048320" cy="104832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050" spc="-20" dirty="0" smtClean="0">
                <a:solidFill>
                  <a:schemeClr val="accent2"/>
                </a:solidFill>
                <a:latin typeface="+mj-lt"/>
              </a:rPr>
              <a:t>SE RAPPROCHER</a:t>
            </a:r>
          </a:p>
          <a:p>
            <a:pPr algn="ctr"/>
            <a:r>
              <a:rPr lang="fr-FR" sz="1050" spc="-20" baseline="0" dirty="0" smtClean="0">
                <a:solidFill>
                  <a:schemeClr val="accent2"/>
                </a:solidFill>
                <a:latin typeface="+mj-lt"/>
              </a:rPr>
              <a:t>DE VOS MARCHÉS</a:t>
            </a:r>
          </a:p>
        </p:txBody>
      </p:sp>
      <p:sp>
        <p:nvSpPr>
          <p:cNvPr id="47" name="Ellipse 46"/>
          <p:cNvSpPr>
            <a:spLocks noChangeAspect="1"/>
          </p:cNvSpPr>
          <p:nvPr/>
        </p:nvSpPr>
        <p:spPr>
          <a:xfrm>
            <a:off x="4211960" y="3216772"/>
            <a:ext cx="1058400" cy="105840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050" spc="0" dirty="0" smtClean="0">
                <a:solidFill>
                  <a:schemeClr val="accent2"/>
                </a:solidFill>
                <a:latin typeface="+mj-lt"/>
              </a:rPr>
              <a:t>FINANCER</a:t>
            </a:r>
          </a:p>
          <a:p>
            <a:pPr algn="ctr"/>
            <a:r>
              <a:rPr lang="fr-FR" sz="1050" spc="0" baseline="0" dirty="0" smtClean="0">
                <a:solidFill>
                  <a:schemeClr val="accent2"/>
                </a:solidFill>
                <a:latin typeface="+mj-lt"/>
              </a:rPr>
              <a:t>VOTRE</a:t>
            </a:r>
          </a:p>
          <a:p>
            <a:pPr algn="ctr"/>
            <a:r>
              <a:rPr lang="fr-FR" sz="1050" spc="-40" baseline="0" dirty="0" smtClean="0">
                <a:solidFill>
                  <a:schemeClr val="accent2"/>
                </a:solidFill>
                <a:latin typeface="+mj-lt"/>
              </a:rPr>
              <a:t>DÉVELOPPEMENT</a:t>
            </a:r>
          </a:p>
        </p:txBody>
      </p:sp>
      <p:sp>
        <p:nvSpPr>
          <p:cNvPr id="50" name="Ellipse 49"/>
          <p:cNvSpPr>
            <a:spLocks noChangeAspect="1"/>
          </p:cNvSpPr>
          <p:nvPr/>
        </p:nvSpPr>
        <p:spPr>
          <a:xfrm>
            <a:off x="6006318" y="2455529"/>
            <a:ext cx="1048320" cy="104832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050" cap="all" spc="0" dirty="0" smtClean="0">
                <a:solidFill>
                  <a:schemeClr val="accent2"/>
                </a:solidFill>
                <a:latin typeface="+mj-lt"/>
              </a:rPr>
              <a:t>Sécuriser</a:t>
            </a:r>
          </a:p>
          <a:p>
            <a:pPr algn="ctr"/>
            <a:r>
              <a:rPr lang="fr-FR" sz="1050" cap="all" spc="0" dirty="0" smtClean="0">
                <a:solidFill>
                  <a:schemeClr val="accent2"/>
                </a:solidFill>
                <a:latin typeface="+mj-lt"/>
              </a:rPr>
              <a:t> votre</a:t>
            </a:r>
            <a:r>
              <a:rPr lang="fr-FR" sz="1050" cap="all" spc="0" baseline="0" dirty="0" smtClean="0">
                <a:solidFill>
                  <a:schemeClr val="accent2"/>
                </a:solidFill>
                <a:latin typeface="+mj-lt"/>
              </a:rPr>
              <a:t> projet</a:t>
            </a:r>
            <a:endParaRPr lang="fr-FR" sz="1050" cap="all" spc="0" dirty="0" smtClean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30" name="Connecteur droit 29"/>
          <p:cNvCxnSpPr/>
          <p:nvPr userDrawn="1"/>
        </p:nvCxnSpPr>
        <p:spPr>
          <a:xfrm>
            <a:off x="2220923" y="2389656"/>
            <a:ext cx="0" cy="1722848"/>
          </a:xfrm>
          <a:prstGeom prst="line">
            <a:avLst/>
          </a:prstGeom>
          <a:ln>
            <a:solidFill>
              <a:srgbClr val="726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itre 6"/>
          <p:cNvSpPr txBox="1">
            <a:spLocks/>
          </p:cNvSpPr>
          <p:nvPr userDrawn="1"/>
        </p:nvSpPr>
        <p:spPr bwMode="gray">
          <a:xfrm>
            <a:off x="2295349" y="2389656"/>
            <a:ext cx="1268539" cy="12825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fr-FR" sz="900" dirty="0" smtClean="0"/>
              <a:t>Nous facilitons</a:t>
            </a:r>
            <a:endParaRPr lang="fr-FR" sz="900" baseline="0" dirty="0" smtClean="0"/>
          </a:p>
          <a:p>
            <a:pPr>
              <a:lnSpc>
                <a:spcPct val="100000"/>
              </a:lnSpc>
            </a:pPr>
            <a:r>
              <a:rPr lang="fr-FR" sz="900" baseline="0" dirty="0" smtClean="0"/>
              <a:t>vos ventes :</a:t>
            </a:r>
            <a:endParaRPr lang="fr-FR" sz="900" dirty="0" smtClean="0"/>
          </a:p>
          <a:p>
            <a:pPr marL="72000" indent="-72000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Font typeface="Symbol" pitchFamily="18" charset="2"/>
              <a:buChar char="·"/>
              <a:tabLst>
                <a:tab pos="536575" algn="l"/>
              </a:tabLst>
            </a:pPr>
            <a:r>
              <a:rPr lang="fr-FR" sz="800" dirty="0" smtClean="0">
                <a:latin typeface="+mn-lt"/>
              </a:rPr>
              <a:t>Mobilisation de créances    à l’export </a:t>
            </a:r>
            <a:r>
              <a:rPr lang="fr-FR" sz="800" b="1" dirty="0" smtClean="0">
                <a:latin typeface="+mn-lt"/>
              </a:rPr>
              <a:t>Bpifrance</a:t>
            </a:r>
            <a:endParaRPr lang="fr-FR" sz="800" b="1" baseline="0" dirty="0" smtClean="0">
              <a:latin typeface="+mn-lt"/>
            </a:endParaRPr>
          </a:p>
          <a:p>
            <a:pPr marL="72000" indent="-72000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Font typeface="Symbol" pitchFamily="18" charset="2"/>
              <a:buChar char="·"/>
              <a:tabLst>
                <a:tab pos="536575" algn="l"/>
              </a:tabLst>
            </a:pPr>
            <a:endParaRPr lang="fr-FR" sz="800" b="1" baseline="0" dirty="0" smtClean="0">
              <a:latin typeface="+mn-lt"/>
            </a:endParaRPr>
          </a:p>
          <a:p>
            <a:pPr marL="72000" indent="-72000">
              <a:lnSpc>
                <a:spcPct val="100000"/>
              </a:lnSpc>
              <a:spcBef>
                <a:spcPts val="200"/>
              </a:spcBef>
              <a:buClr>
                <a:schemeClr val="accent2"/>
              </a:buClr>
              <a:buFont typeface="Symbol" pitchFamily="18" charset="2"/>
              <a:buChar char="·"/>
              <a:tabLst>
                <a:tab pos="536575" algn="l"/>
              </a:tabLst>
            </a:pPr>
            <a:r>
              <a:rPr lang="fr-FR" sz="800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Crédit export (acheteur  ou fournisseur) </a:t>
            </a:r>
            <a:r>
              <a:rPr lang="fr-FR" sz="800" b="1" kern="1200" dirty="0" smtClean="0">
                <a:solidFill>
                  <a:schemeClr val="accent2"/>
                </a:solidFill>
                <a:latin typeface="+mn-lt"/>
                <a:ea typeface="+mj-ea"/>
                <a:cs typeface="+mj-cs"/>
              </a:rPr>
              <a:t>Bpifrance</a:t>
            </a:r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536575" algn="l"/>
              </a:tabLst>
            </a:pPr>
            <a:endParaRPr lang="fr-FR" sz="400" dirty="0" smtClean="0">
              <a:latin typeface="+mn-lt"/>
            </a:endParaRPr>
          </a:p>
        </p:txBody>
      </p:sp>
      <p:sp>
        <p:nvSpPr>
          <p:cNvPr id="32" name="Ellipse 31"/>
          <p:cNvSpPr>
            <a:spLocks noChangeAspect="1"/>
          </p:cNvSpPr>
          <p:nvPr userDrawn="1"/>
        </p:nvSpPr>
        <p:spPr>
          <a:xfrm>
            <a:off x="2252222" y="3751012"/>
            <a:ext cx="1048320" cy="1048320"/>
          </a:xfrm>
          <a:prstGeom prst="ellipse">
            <a:avLst/>
          </a:prstGeom>
          <a:solidFill>
            <a:schemeClr val="bg2"/>
          </a:solidFill>
          <a:ln w="127000"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rmAutofit/>
          </a:bodyPr>
          <a:lstStyle/>
          <a:p>
            <a:pPr algn="ctr"/>
            <a:r>
              <a:rPr lang="fr-FR" sz="1050" cap="all" spc="0" dirty="0" smtClean="0">
                <a:solidFill>
                  <a:schemeClr val="accent2"/>
                </a:solidFill>
                <a:latin typeface="+mj-lt"/>
              </a:rPr>
              <a:t>FINANCER</a:t>
            </a:r>
          </a:p>
          <a:p>
            <a:pPr algn="ctr"/>
            <a:r>
              <a:rPr lang="fr-FR" sz="1050" cap="all" spc="0" baseline="0" dirty="0" smtClean="0">
                <a:solidFill>
                  <a:schemeClr val="accent2"/>
                </a:solidFill>
                <a:latin typeface="+mj-lt"/>
              </a:rPr>
              <a:t>VOS VENTES</a:t>
            </a:r>
          </a:p>
        </p:txBody>
      </p:sp>
    </p:spTree>
    <p:extLst>
      <p:ext uri="{BB962C8B-B14F-4D97-AF65-F5344CB8AC3E}">
        <p14:creationId xmlns:p14="http://schemas.microsoft.com/office/powerpoint/2010/main" val="1842174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chiffres importa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du texte 21"/>
          <p:cNvSpPr>
            <a:spLocks noGrp="1"/>
          </p:cNvSpPr>
          <p:nvPr>
            <p:ph type="body" sz="quarter" idx="22"/>
          </p:nvPr>
        </p:nvSpPr>
        <p:spPr>
          <a:xfrm>
            <a:off x="3059832" y="3164972"/>
            <a:ext cx="2646000" cy="1338436"/>
          </a:xfrm>
          <a:solidFill>
            <a:schemeClr val="accent1"/>
          </a:solidFill>
        </p:spPr>
        <p:txBody>
          <a:bodyPr lIns="0" tIns="0" rIns="0" bIns="0" numCol="1" anchor="ctr" anchorCtr="0"/>
          <a:lstStyle>
            <a:lvl1pPr marL="495300" indent="0">
              <a:spcAft>
                <a:spcPts val="600"/>
              </a:spcAft>
              <a:defRPr sz="2600" cap="all" baseline="0">
                <a:solidFill>
                  <a:schemeClr val="bg2"/>
                </a:solidFill>
              </a:defRPr>
            </a:lvl1pPr>
            <a:lvl2pPr marL="495300" indent="0">
              <a:lnSpc>
                <a:spcPct val="100000"/>
              </a:lnSpc>
              <a:defRPr sz="1500" baseline="0">
                <a:solidFill>
                  <a:schemeClr val="bg2"/>
                </a:solidFill>
                <a:latin typeface="+mj-lt"/>
              </a:defRPr>
            </a:lvl2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19"/>
          </p:nvPr>
        </p:nvSpPr>
        <p:spPr>
          <a:xfrm>
            <a:off x="341999" y="907200"/>
            <a:ext cx="8460000" cy="840853"/>
          </a:xfrm>
        </p:spPr>
        <p:txBody>
          <a:bodyPr anchor="t" anchorCtr="0"/>
          <a:lstStyle>
            <a:lvl1pPr>
              <a:spcAft>
                <a:spcPts val="0"/>
              </a:spcAft>
              <a:defRPr/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20"/>
          </p:nvPr>
        </p:nvSpPr>
        <p:spPr>
          <a:xfrm>
            <a:off x="3059832" y="1738529"/>
            <a:ext cx="5364000" cy="1324719"/>
          </a:xfrm>
          <a:ln w="12700">
            <a:solidFill>
              <a:srgbClr val="786E64"/>
            </a:solidFill>
          </a:ln>
        </p:spPr>
        <p:txBody>
          <a:bodyPr lIns="0" tIns="216000" rIns="0" bIns="0" numCol="2"/>
          <a:lstStyle>
            <a:lvl1pPr marL="495300" indent="0">
              <a:spcAft>
                <a:spcPts val="600"/>
              </a:spcAft>
              <a:defRPr sz="3300"/>
            </a:lvl1pPr>
            <a:lvl2pPr marL="495300" indent="0">
              <a:lnSpc>
                <a:spcPct val="100000"/>
              </a:lnSpc>
              <a:defRPr sz="1500" baseline="0">
                <a:latin typeface="+mj-lt"/>
              </a:defRPr>
            </a:lvl2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23" name="Espace réservé du texte 21"/>
          <p:cNvSpPr>
            <a:spLocks noGrp="1"/>
          </p:cNvSpPr>
          <p:nvPr>
            <p:ph type="body" sz="quarter" idx="21"/>
          </p:nvPr>
        </p:nvSpPr>
        <p:spPr>
          <a:xfrm>
            <a:off x="341999" y="1738529"/>
            <a:ext cx="2646000" cy="2764879"/>
          </a:xfrm>
          <a:solidFill>
            <a:schemeClr val="accent2"/>
          </a:solidFill>
        </p:spPr>
        <p:txBody>
          <a:bodyPr lIns="0" tIns="216000" rIns="0" bIns="0" numCol="1"/>
          <a:lstStyle>
            <a:lvl1pPr marL="495300" indent="0">
              <a:spcAft>
                <a:spcPts val="600"/>
              </a:spcAft>
              <a:defRPr sz="3300">
                <a:solidFill>
                  <a:schemeClr val="bg2"/>
                </a:solidFill>
              </a:defRPr>
            </a:lvl1pPr>
            <a:lvl2pPr marL="495300" indent="0">
              <a:lnSpc>
                <a:spcPct val="100000"/>
              </a:lnSpc>
              <a:defRPr sz="1500" baseline="0">
                <a:solidFill>
                  <a:schemeClr val="bg2"/>
                </a:solidFill>
                <a:latin typeface="+mj-lt"/>
              </a:defRPr>
            </a:lvl2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25" name="Espace réservé du texte 21"/>
          <p:cNvSpPr>
            <a:spLocks noGrp="1"/>
          </p:cNvSpPr>
          <p:nvPr>
            <p:ph type="body" sz="quarter" idx="23"/>
          </p:nvPr>
        </p:nvSpPr>
        <p:spPr>
          <a:xfrm>
            <a:off x="5777832" y="3164972"/>
            <a:ext cx="2646000" cy="1338436"/>
          </a:xfrm>
          <a:solidFill>
            <a:schemeClr val="tx2"/>
          </a:solidFill>
        </p:spPr>
        <p:txBody>
          <a:bodyPr lIns="0" tIns="0" rIns="0" bIns="0" numCol="1" anchor="ctr" anchorCtr="0"/>
          <a:lstStyle>
            <a:lvl1pPr marL="495300" indent="0">
              <a:spcAft>
                <a:spcPts val="0"/>
              </a:spcAft>
              <a:defRPr sz="3300">
                <a:solidFill>
                  <a:schemeClr val="bg2"/>
                </a:solidFill>
              </a:defRPr>
            </a:lvl1pPr>
            <a:lvl2pPr marL="495300" indent="0">
              <a:lnSpc>
                <a:spcPct val="100000"/>
              </a:lnSpc>
              <a:defRPr sz="1500" baseline="0">
                <a:solidFill>
                  <a:schemeClr val="bg2"/>
                </a:solidFill>
                <a:latin typeface="+mj-lt"/>
              </a:defRPr>
            </a:lvl2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28" name="Espace réservé du texte 21"/>
          <p:cNvSpPr>
            <a:spLocks noGrp="1"/>
          </p:cNvSpPr>
          <p:nvPr>
            <p:ph type="body" sz="quarter" idx="24"/>
          </p:nvPr>
        </p:nvSpPr>
        <p:spPr>
          <a:xfrm>
            <a:off x="341999" y="4603991"/>
            <a:ext cx="2646000" cy="1338436"/>
          </a:xfrm>
          <a:solidFill>
            <a:schemeClr val="tx2"/>
          </a:solidFill>
        </p:spPr>
        <p:txBody>
          <a:bodyPr lIns="0" tIns="0" rIns="0" bIns="0" numCol="1" anchor="ctr" anchorCtr="0"/>
          <a:lstStyle>
            <a:lvl1pPr marL="495300" indent="0">
              <a:spcAft>
                <a:spcPts val="0"/>
              </a:spcAft>
              <a:defRPr sz="3300">
                <a:solidFill>
                  <a:schemeClr val="bg2"/>
                </a:solidFill>
              </a:defRPr>
            </a:lvl1pPr>
            <a:lvl2pPr marL="495300" indent="0">
              <a:lnSpc>
                <a:spcPct val="100000"/>
              </a:lnSpc>
              <a:defRPr sz="1500" baseline="0">
                <a:solidFill>
                  <a:schemeClr val="bg2"/>
                </a:solidFill>
                <a:latin typeface="+mj-lt"/>
              </a:defRPr>
            </a:lvl2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29" name="Espace réservé du texte 21"/>
          <p:cNvSpPr>
            <a:spLocks noGrp="1"/>
          </p:cNvSpPr>
          <p:nvPr>
            <p:ph type="body" sz="quarter" idx="25"/>
          </p:nvPr>
        </p:nvSpPr>
        <p:spPr>
          <a:xfrm>
            <a:off x="3059832" y="4603991"/>
            <a:ext cx="2646000" cy="1338436"/>
          </a:xfrm>
          <a:solidFill>
            <a:schemeClr val="bg1"/>
          </a:solidFill>
          <a:ln w="12700">
            <a:solidFill>
              <a:srgbClr val="786E64"/>
            </a:solidFill>
          </a:ln>
        </p:spPr>
        <p:txBody>
          <a:bodyPr lIns="0" tIns="0" rIns="0" bIns="0" numCol="1" anchor="ctr" anchorCtr="0"/>
          <a:lstStyle>
            <a:lvl1pPr marL="495300" indent="0">
              <a:spcAft>
                <a:spcPts val="0"/>
              </a:spcAft>
              <a:defRPr sz="3300">
                <a:solidFill>
                  <a:schemeClr val="accent1"/>
                </a:solidFill>
              </a:defRPr>
            </a:lvl1pPr>
            <a:lvl2pPr marL="495300" indent="0">
              <a:lnSpc>
                <a:spcPct val="100000"/>
              </a:lnSpc>
              <a:defRPr sz="1500" baseline="0">
                <a:solidFill>
                  <a:schemeClr val="accent1"/>
                </a:solidFill>
                <a:latin typeface="+mj-lt"/>
              </a:defRPr>
            </a:lvl2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uverture_fond_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8604448" y="-243408"/>
            <a:ext cx="539552" cy="116631"/>
          </a:xfrm>
        </p:spPr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9396536" y="6453336"/>
            <a:ext cx="366964" cy="312165"/>
          </a:xfrm>
        </p:spPr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7740352" y="-243409"/>
            <a:ext cx="827584" cy="116632"/>
          </a:xfrm>
        </p:spPr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pic>
        <p:nvPicPr>
          <p:cNvPr id="6" name="Image 5" descr="couv_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_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fond_fin_jaun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72000" y="1190625"/>
            <a:ext cx="7200000" cy="447675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2900">
                <a:solidFill>
                  <a:schemeClr val="accent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8604448" y="-315415"/>
            <a:ext cx="539552" cy="116631"/>
          </a:xfrm>
        </p:spPr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9468544" y="6453336"/>
            <a:ext cx="366964" cy="312165"/>
          </a:xfrm>
        </p:spPr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7740352" y="-315416"/>
            <a:ext cx="827584" cy="116632"/>
          </a:xfrm>
        </p:spPr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41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482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5727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9700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4296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5798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58836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7013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683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_fond_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" y="0"/>
            <a:ext cx="9142768" cy="250251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72000" y="2975620"/>
            <a:ext cx="7200000" cy="1518642"/>
          </a:xfrm>
        </p:spPr>
        <p:txBody>
          <a:bodyPr anchor="t" anchorCtr="0"/>
          <a:lstStyle>
            <a:lvl1pPr>
              <a:lnSpc>
                <a:spcPct val="85000"/>
              </a:lnSpc>
              <a:defRPr sz="2900">
                <a:solidFill>
                  <a:schemeClr val="accent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683568" y="2628000"/>
            <a:ext cx="777686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972000" y="4438800"/>
            <a:ext cx="7200000" cy="720000"/>
          </a:xfrm>
        </p:spPr>
        <p:txBody>
          <a:bodyPr anchor="t" anchorCtr="0"/>
          <a:lstStyle>
            <a:lvl1pPr algn="l">
              <a:defRPr sz="2900">
                <a:solidFill>
                  <a:schemeClr val="accent1"/>
                </a:solidFill>
                <a:latin typeface="+mj-lt"/>
              </a:defRPr>
            </a:lvl1pPr>
          </a:lstStyle>
          <a:p>
            <a:fld id="{121F5AB3-A377-4667-B84E-E4C429C77C9B}" type="datetime1">
              <a:rPr lang="fr-FR" smtClean="0"/>
              <a:pPr/>
              <a:t>13/10/2015</a:t>
            </a:fld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69815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7871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269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glob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18770" y="4629321"/>
            <a:ext cx="3384376" cy="859904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100">
                <a:solidFill>
                  <a:schemeClr val="accent2"/>
                </a:solidFill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3pPr>
            <a:lvl4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4pPr>
            <a:lvl5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19" name="Espace réservé du texte 11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4615036"/>
            <a:ext cx="946770" cy="968871"/>
          </a:xfrm>
        </p:spPr>
        <p:txBody>
          <a:bodyPr anchor="b" anchorCtr="0"/>
          <a:lstStyle>
            <a:lvl1pPr algn="l">
              <a:defRPr sz="5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20" name="Espace réservé du contenu 2"/>
          <p:cNvSpPr>
            <a:spLocks noGrp="1"/>
          </p:cNvSpPr>
          <p:nvPr>
            <p:ph idx="14"/>
          </p:nvPr>
        </p:nvSpPr>
        <p:spPr>
          <a:xfrm>
            <a:off x="5518770" y="3610161"/>
            <a:ext cx="3384376" cy="859904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100">
                <a:solidFill>
                  <a:schemeClr val="accent2"/>
                </a:solidFill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3pPr>
            <a:lvl4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4pPr>
            <a:lvl5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1" name="Espace réservé du texte 1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0" y="3595876"/>
            <a:ext cx="946770" cy="968871"/>
          </a:xfrm>
        </p:spPr>
        <p:txBody>
          <a:bodyPr anchor="b" anchorCtr="0"/>
          <a:lstStyle>
            <a:lvl1pPr algn="l">
              <a:defRPr sz="5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22" name="Espace réservé du contenu 2"/>
          <p:cNvSpPr>
            <a:spLocks noGrp="1"/>
          </p:cNvSpPr>
          <p:nvPr>
            <p:ph idx="16"/>
          </p:nvPr>
        </p:nvSpPr>
        <p:spPr>
          <a:xfrm>
            <a:off x="5518770" y="2588714"/>
            <a:ext cx="3384376" cy="859904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100">
                <a:solidFill>
                  <a:schemeClr val="accent2"/>
                </a:solidFill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3pPr>
            <a:lvl4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4pPr>
            <a:lvl5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Espace réservé du texte 11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2574429"/>
            <a:ext cx="946770" cy="968871"/>
          </a:xfrm>
        </p:spPr>
        <p:txBody>
          <a:bodyPr anchor="b" anchorCtr="0"/>
          <a:lstStyle>
            <a:lvl1pPr algn="l">
              <a:defRPr sz="5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24" name="Espace réservé du contenu 2"/>
          <p:cNvSpPr>
            <a:spLocks noGrp="1"/>
          </p:cNvSpPr>
          <p:nvPr>
            <p:ph idx="18"/>
          </p:nvPr>
        </p:nvSpPr>
        <p:spPr>
          <a:xfrm>
            <a:off x="5518770" y="1565362"/>
            <a:ext cx="3384376" cy="859904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100">
                <a:solidFill>
                  <a:schemeClr val="accent2"/>
                </a:solidFill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3pPr>
            <a:lvl4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4pPr>
            <a:lvl5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Espace réservé du text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572000" y="1551077"/>
            <a:ext cx="946770" cy="968871"/>
          </a:xfrm>
        </p:spPr>
        <p:txBody>
          <a:bodyPr anchor="b" anchorCtr="0"/>
          <a:lstStyle>
            <a:lvl1pPr algn="l">
              <a:defRPr sz="5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26" name="Espace réservé du contenu 2"/>
          <p:cNvSpPr>
            <a:spLocks noGrp="1"/>
          </p:cNvSpPr>
          <p:nvPr>
            <p:ph idx="20"/>
          </p:nvPr>
        </p:nvSpPr>
        <p:spPr>
          <a:xfrm>
            <a:off x="5518770" y="543915"/>
            <a:ext cx="3384376" cy="859904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100">
                <a:solidFill>
                  <a:schemeClr val="accent2"/>
                </a:solidFill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2pPr>
            <a:lvl3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3pPr>
            <a:lvl4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4pPr>
            <a:lvl5pPr marL="0" indent="0">
              <a:lnSpc>
                <a:spcPct val="120000"/>
              </a:lnSpc>
              <a:spcBef>
                <a:spcPts val="0"/>
              </a:spcBef>
              <a:buNone/>
              <a:defRPr sz="21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7" name="Espace réservé du texte 11"/>
          <p:cNvSpPr>
            <a:spLocks noGrp="1"/>
          </p:cNvSpPr>
          <p:nvPr>
            <p:ph type="body" sz="quarter" idx="21" hasCustomPrompt="1"/>
          </p:nvPr>
        </p:nvSpPr>
        <p:spPr>
          <a:xfrm>
            <a:off x="4572000" y="529630"/>
            <a:ext cx="946770" cy="968871"/>
          </a:xfrm>
        </p:spPr>
        <p:txBody>
          <a:bodyPr anchor="b" anchorCtr="0"/>
          <a:lstStyle>
            <a:lvl1pPr algn="l">
              <a:defRPr sz="5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visuel modifi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pour une image  14"/>
          <p:cNvSpPr>
            <a:spLocks noGrp="1"/>
          </p:cNvSpPr>
          <p:nvPr>
            <p:ph type="pic" sz="quarter" idx="15" hasCustomPrompt="1"/>
          </p:nvPr>
        </p:nvSpPr>
        <p:spPr>
          <a:xfrm>
            <a:off x="4572000" y="0"/>
            <a:ext cx="4572000" cy="6381328"/>
          </a:xfrm>
          <a:solidFill>
            <a:schemeClr val="bg1"/>
          </a:solidFill>
        </p:spPr>
        <p:txBody>
          <a:bodyPr bIns="648000" anchor="ctr" anchorCtr="0"/>
          <a:lstStyle>
            <a:lvl1pPr algn="ctr">
              <a:defRPr sz="1200"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892680" y="371521"/>
            <a:ext cx="3679320" cy="3411810"/>
          </a:xfrm>
        </p:spPr>
        <p:txBody>
          <a:bodyPr anchor="b" anchorCtr="0"/>
          <a:lstStyle>
            <a:lvl1pPr>
              <a:defRPr sz="20700">
                <a:solidFill>
                  <a:schemeClr val="bg2"/>
                </a:solidFill>
              </a:defRPr>
            </a:lvl1pPr>
          </a:lstStyle>
          <a:p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2000" y="3473575"/>
            <a:ext cx="3600000" cy="2479549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300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1BD2-5B95-4263-B17A-3A046187EB64}" type="datetimeFigureOut">
              <a:rPr lang="fr-FR" smtClean="0"/>
              <a:pPr/>
              <a:t>13/10/2015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C899-3F23-483C-9B74-041E814B7449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 bwMode="gray">
          <a:xfrm flipV="1">
            <a:off x="8697885" y="6515819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de chapit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1BD2-5B95-4263-B17A-3A046187EB64}" type="datetimeFigureOut">
              <a:rPr lang="fr-FR" smtClean="0"/>
              <a:pPr/>
              <a:t>13/10/2015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892680" y="371521"/>
            <a:ext cx="3679320" cy="3411810"/>
          </a:xfrm>
        </p:spPr>
        <p:txBody>
          <a:bodyPr anchor="b" anchorCtr="0"/>
          <a:lstStyle>
            <a:lvl1pPr>
              <a:defRPr sz="20700">
                <a:solidFill>
                  <a:schemeClr val="bg2"/>
                </a:solidFill>
              </a:defRPr>
            </a:lvl1pPr>
          </a:lstStyle>
          <a:p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2000" y="3473575"/>
            <a:ext cx="3600000" cy="2479549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300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C899-3F23-483C-9B74-041E814B744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5148263" y="3039244"/>
            <a:ext cx="3600201" cy="3342084"/>
          </a:xfrm>
        </p:spPr>
        <p:txBody>
          <a:bodyPr/>
          <a:lstStyle>
            <a:lvl1pPr marL="180975" indent="-180975">
              <a:lnSpc>
                <a:spcPct val="100000"/>
              </a:lnSpc>
              <a:spcAft>
                <a:spcPts val="1600"/>
              </a:spcAft>
              <a:buFont typeface="+mj-lt"/>
              <a:buAutoNum type="alphaLcPeriod"/>
              <a:defRPr sz="1600">
                <a:solidFill>
                  <a:schemeClr val="accent2"/>
                </a:solidFill>
              </a:defRPr>
            </a:lvl1pPr>
            <a:lvl2pPr marL="457200" indent="-457200">
              <a:buFont typeface="+mj-lt"/>
              <a:buNone/>
              <a:defRPr sz="1400">
                <a:solidFill>
                  <a:schemeClr val="accent2"/>
                </a:solidFill>
                <a:latin typeface="+mn-lt"/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titre +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titre +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670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titre +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>
          <a:xfrm flipV="1">
            <a:off x="6740546" y="1628800"/>
            <a:ext cx="351734" cy="102054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 flipH="1">
            <a:off x="6375674" y="1556792"/>
            <a:ext cx="788614" cy="955229"/>
          </a:xfrm>
          <a:prstGeom prst="line">
            <a:avLst/>
          </a:prstGeom>
          <a:ln w="127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 userDrawn="1"/>
        </p:nvCxnSpPr>
        <p:spPr>
          <a:xfrm flipV="1">
            <a:off x="7092280" y="1628800"/>
            <a:ext cx="0" cy="1020549"/>
          </a:xfrm>
          <a:prstGeom prst="line">
            <a:avLst/>
          </a:prstGeom>
          <a:ln w="127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 userDrawn="1"/>
        </p:nvSpPr>
        <p:spPr>
          <a:xfrm>
            <a:off x="5032308" y="2244771"/>
            <a:ext cx="2952328" cy="290291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0" dirty="0" smtClean="0">
              <a:solidFill>
                <a:schemeClr val="tx1"/>
              </a:solidFill>
            </a:endParaRPr>
          </a:p>
        </p:txBody>
      </p:sp>
      <p:sp>
        <p:nvSpPr>
          <p:cNvPr id="18" name="Ellipse 17"/>
          <p:cNvSpPr/>
          <p:nvPr userDrawn="1"/>
        </p:nvSpPr>
        <p:spPr>
          <a:xfrm>
            <a:off x="6588224" y="217399"/>
            <a:ext cx="1512168" cy="151216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0" dirty="0" err="1" smtClean="0">
              <a:solidFill>
                <a:schemeClr val="tx1"/>
              </a:solidFill>
            </a:endParaRPr>
          </a:p>
        </p:txBody>
      </p:sp>
      <p:sp>
        <p:nvSpPr>
          <p:cNvPr id="21" name="ZoneTexte 20"/>
          <p:cNvSpPr txBox="1"/>
          <p:nvPr userDrawn="1"/>
        </p:nvSpPr>
        <p:spPr>
          <a:xfrm>
            <a:off x="6740546" y="489580"/>
            <a:ext cx="13598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900" b="0" spc="-20" baseline="0" dirty="0" smtClean="0">
                <a:solidFill>
                  <a:schemeClr val="bg1"/>
                </a:solidFill>
                <a:latin typeface="+mj-lt"/>
              </a:rPr>
              <a:t>86 000</a:t>
            </a:r>
          </a:p>
          <a:p>
            <a:pPr algn="just"/>
            <a:r>
              <a:rPr lang="fr-FR" sz="1600" b="0" spc="20" baseline="0" dirty="0" smtClean="0">
                <a:solidFill>
                  <a:schemeClr val="bg1"/>
                </a:solidFill>
                <a:latin typeface="+mj-lt"/>
              </a:rPr>
              <a:t>ENTREPRISES</a:t>
            </a:r>
            <a:endParaRPr lang="fr-FR" sz="1600" b="0" spc="20" baseline="0" dirty="0" smtClean="0">
              <a:solidFill>
                <a:schemeClr val="accent2"/>
              </a:solidFill>
              <a:latin typeface="+mj-lt"/>
            </a:endParaRPr>
          </a:p>
          <a:p>
            <a:r>
              <a:rPr lang="fr-FR" sz="1300" b="0" dirty="0" smtClean="0">
                <a:solidFill>
                  <a:schemeClr val="accent4"/>
                </a:solidFill>
                <a:latin typeface="+mj-lt"/>
              </a:rPr>
              <a:t>ACCOMPAGNÉES**</a:t>
            </a:r>
            <a:endParaRPr lang="fr-FR" sz="1300" b="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3" name="Espace réservé du texte 11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0" y="0"/>
            <a:ext cx="717550" cy="500814"/>
          </a:xfrm>
        </p:spPr>
        <p:txBody>
          <a:bodyPr anchor="b" anchorCtr="0"/>
          <a:lstStyle>
            <a:lvl1pPr algn="r"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 smtClean="0"/>
              <a:t>00.</a:t>
            </a:r>
            <a:endParaRPr lang="fr-FR" dirty="0"/>
          </a:p>
        </p:txBody>
      </p:sp>
      <p:sp>
        <p:nvSpPr>
          <p:cNvPr id="24" name="Titre 15"/>
          <p:cNvSpPr>
            <a:spLocks noGrp="1"/>
          </p:cNvSpPr>
          <p:nvPr userDrawn="1">
            <p:ph type="title"/>
          </p:nvPr>
        </p:nvSpPr>
        <p:spPr>
          <a:xfrm>
            <a:off x="738000" y="0"/>
            <a:ext cx="8064000" cy="47343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ZoneTexte 2"/>
          <p:cNvSpPr txBox="1"/>
          <p:nvPr userDrawn="1"/>
        </p:nvSpPr>
        <p:spPr>
          <a:xfrm>
            <a:off x="5292927" y="6487954"/>
            <a:ext cx="936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0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**</a:t>
            </a:r>
            <a:r>
              <a:rPr lang="fr-FR" sz="1000" b="0" kern="1200" baseline="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 en 2014</a:t>
            </a:r>
            <a:endParaRPr lang="fr-FR" sz="1000" b="0" kern="1200" dirty="0" smtClean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5788392" y="2592079"/>
            <a:ext cx="1440160" cy="220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sz="6600" dirty="0" smtClean="0">
                <a:solidFill>
                  <a:schemeClr val="bg1"/>
                </a:solidFill>
                <a:latin typeface="+mj-lt"/>
              </a:rPr>
              <a:t>21,7</a:t>
            </a:r>
            <a:endParaRPr lang="fr-FR" sz="10000" dirty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ts val="900"/>
              </a:lnSpc>
            </a:pPr>
            <a:r>
              <a:rPr lang="fr-FR" sz="2200" dirty="0" smtClean="0">
                <a:solidFill>
                  <a:schemeClr val="bg1"/>
                </a:solidFill>
                <a:latin typeface="+mj-lt"/>
              </a:rPr>
              <a:t>MILLIARDS</a:t>
            </a:r>
          </a:p>
          <a:p>
            <a:pPr algn="just"/>
            <a:r>
              <a:rPr lang="fr-FR" sz="2800" dirty="0" smtClean="0">
                <a:solidFill>
                  <a:schemeClr val="bg1"/>
                </a:solidFill>
                <a:latin typeface="+mj-lt"/>
              </a:rPr>
              <a:t>D’EUROS</a:t>
            </a:r>
          </a:p>
          <a:p>
            <a:pPr algn="just"/>
            <a:r>
              <a:rPr lang="fr-FR" sz="2100" dirty="0" smtClean="0">
                <a:solidFill>
                  <a:schemeClr val="accent2"/>
                </a:solidFill>
                <a:latin typeface="+mj-lt"/>
              </a:rPr>
              <a:t>MOBILISÉS</a:t>
            </a:r>
          </a:p>
          <a:p>
            <a:r>
              <a:rPr lang="fr-FR" sz="1000" dirty="0" smtClean="0">
                <a:solidFill>
                  <a:schemeClr val="accent2"/>
                </a:solidFill>
                <a:latin typeface="+mj-lt"/>
              </a:rPr>
              <a:t>POUR LES ENTREPRISES**</a:t>
            </a:r>
            <a:endParaRPr lang="fr-FR" sz="10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27" name="Ellipse 26"/>
          <p:cNvSpPr/>
          <p:nvPr userDrawn="1"/>
        </p:nvSpPr>
        <p:spPr>
          <a:xfrm>
            <a:off x="7504378" y="3694851"/>
            <a:ext cx="1368152" cy="1368150"/>
          </a:xfrm>
          <a:prstGeom prst="ellipse">
            <a:avLst/>
          </a:prstGeom>
          <a:solidFill>
            <a:schemeClr val="accent2"/>
          </a:solidFill>
          <a:ln w="476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>
              <a:lnSpc>
                <a:spcPts val="2000"/>
              </a:lnSpc>
            </a:pPr>
            <a:endParaRPr lang="fr-FR" sz="2100" b="0" dirty="0" smtClean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8" name="ZoneTexte 27"/>
          <p:cNvSpPr txBox="1"/>
          <p:nvPr userDrawn="1"/>
        </p:nvSpPr>
        <p:spPr>
          <a:xfrm>
            <a:off x="7629000" y="3827468"/>
            <a:ext cx="1116124" cy="115825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+mn-ea"/>
                <a:cs typeface="+mn-cs"/>
              </a:rPr>
              <a:t>1,4 Md€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Impact"/>
                <a:ea typeface="+mn-ea"/>
                <a:cs typeface="+mn-cs"/>
              </a:rPr>
              <a:t>D’INVESTISSEMENT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Impact"/>
                <a:ea typeface="+mn-ea"/>
                <a:cs typeface="+mn-cs"/>
              </a:rPr>
              <a:t>EN CAPITAL</a:t>
            </a: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Impact"/>
              <a:ea typeface="+mn-ea"/>
              <a:cs typeface="+mn-cs"/>
            </a:endParaRPr>
          </a:p>
        </p:txBody>
      </p:sp>
      <p:sp>
        <p:nvSpPr>
          <p:cNvPr id="30" name="Ellipse 29"/>
          <p:cNvSpPr/>
          <p:nvPr userDrawn="1"/>
        </p:nvSpPr>
        <p:spPr>
          <a:xfrm>
            <a:off x="4221061" y="4052179"/>
            <a:ext cx="1368152" cy="1368150"/>
          </a:xfrm>
          <a:prstGeom prst="ellipse">
            <a:avLst/>
          </a:prstGeom>
          <a:solidFill>
            <a:schemeClr val="accent2"/>
          </a:solidFill>
          <a:ln w="476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>
              <a:lnSpc>
                <a:spcPts val="2000"/>
              </a:lnSpc>
            </a:pPr>
            <a:endParaRPr lang="fr-FR" sz="2100" b="0" dirty="0" smtClean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1" name="ZoneTexte 30"/>
          <p:cNvSpPr txBox="1"/>
          <p:nvPr userDrawn="1"/>
        </p:nvSpPr>
        <p:spPr>
          <a:xfrm>
            <a:off x="4345683" y="4184796"/>
            <a:ext cx="1116124" cy="115825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+mn-ea"/>
                <a:cs typeface="+mn-cs"/>
              </a:rPr>
              <a:t>12,5 Md€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Impact"/>
                <a:ea typeface="+mn-ea"/>
                <a:cs typeface="+mn-cs"/>
              </a:rPr>
              <a:t>DE FINANCEMENTS</a:t>
            </a:r>
          </a:p>
        </p:txBody>
      </p:sp>
      <p:sp>
        <p:nvSpPr>
          <p:cNvPr id="33" name="Ellipse 32"/>
          <p:cNvSpPr/>
          <p:nvPr userDrawn="1"/>
        </p:nvSpPr>
        <p:spPr>
          <a:xfrm>
            <a:off x="6135295" y="4955282"/>
            <a:ext cx="1368152" cy="1368150"/>
          </a:xfrm>
          <a:prstGeom prst="ellipse">
            <a:avLst/>
          </a:prstGeom>
          <a:solidFill>
            <a:schemeClr val="accent2"/>
          </a:solidFill>
          <a:ln w="476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>
              <a:lnSpc>
                <a:spcPts val="2000"/>
              </a:lnSpc>
            </a:pPr>
            <a:endParaRPr lang="fr-FR" sz="2100" b="0" dirty="0" smtClean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4" name="ZoneTexte 33"/>
          <p:cNvSpPr txBox="1"/>
          <p:nvPr userDrawn="1"/>
        </p:nvSpPr>
        <p:spPr>
          <a:xfrm>
            <a:off x="6259917" y="5087899"/>
            <a:ext cx="1116124" cy="115825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+mn-ea"/>
                <a:cs typeface="+mn-cs"/>
              </a:rPr>
              <a:t>7,8 Md€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Impact"/>
                <a:ea typeface="+mn-ea"/>
                <a:cs typeface="+mn-cs"/>
              </a:rPr>
              <a:t>DE CRÉDITS </a:t>
            </a:r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Impact"/>
                <a:ea typeface="+mn-ea"/>
                <a:cs typeface="+mn-cs"/>
              </a:rPr>
              <a:t>BANCAIRES GARANTIS</a:t>
            </a:r>
          </a:p>
        </p:txBody>
      </p:sp>
    </p:spTree>
    <p:extLst>
      <p:ext uri="{BB962C8B-B14F-4D97-AF65-F5344CB8AC3E}">
        <p14:creationId xmlns:p14="http://schemas.microsoft.com/office/powerpoint/2010/main" val="808209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738000" y="0"/>
            <a:ext cx="8064000" cy="47343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42000" y="1314000"/>
            <a:ext cx="8460000" cy="46391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  <a:p>
            <a:pPr lvl="5"/>
            <a:r>
              <a:rPr lang="fr-FR" dirty="0" smtClean="0"/>
              <a:t>Sixième niveau</a:t>
            </a:r>
          </a:p>
          <a:p>
            <a:pPr lvl="6"/>
            <a:r>
              <a:rPr lang="fr-FR" dirty="0" smtClean="0"/>
              <a:t>Septième niveau</a:t>
            </a:r>
          </a:p>
          <a:p>
            <a:pPr lvl="7"/>
            <a:r>
              <a:rPr lang="fr-FR" dirty="0" smtClean="0"/>
              <a:t>Huitième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899592" y="6734175"/>
            <a:ext cx="539552" cy="1166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500">
                <a:solidFill>
                  <a:schemeClr val="bg1"/>
                </a:solidFill>
              </a:defRPr>
            </a:lvl1pPr>
          </a:lstStyle>
          <a:p>
            <a:fld id="{121F5AB3-A377-4667-B84E-E4C429C77C9B}" type="datetime1">
              <a:rPr lang="fr-FR" smtClean="0"/>
              <a:pPr/>
              <a:t>13/10/2015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0" y="6741368"/>
            <a:ext cx="827584" cy="11663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5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777036" y="6453336"/>
            <a:ext cx="366964" cy="3121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894" y="6374252"/>
            <a:ext cx="1041714" cy="483748"/>
          </a:xfrm>
          <a:prstGeom prst="rect">
            <a:avLst/>
          </a:prstGeom>
        </p:spPr>
      </p:pic>
      <p:cxnSp>
        <p:nvCxnSpPr>
          <p:cNvPr id="9" name="Connecteur droit 8"/>
          <p:cNvCxnSpPr/>
          <p:nvPr/>
        </p:nvCxnSpPr>
        <p:spPr bwMode="gray">
          <a:xfrm flipV="1">
            <a:off x="8697885" y="6515819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9" r:id="rId3"/>
    <p:sldLayoutId id="2147483662" r:id="rId4"/>
    <p:sldLayoutId id="2147483666" r:id="rId5"/>
    <p:sldLayoutId id="2147483667" r:id="rId6"/>
    <p:sldLayoutId id="2147483673" r:id="rId7"/>
    <p:sldLayoutId id="2147483692" r:id="rId8"/>
    <p:sldLayoutId id="2147483675" r:id="rId9"/>
    <p:sldLayoutId id="2147483676" r:id="rId10"/>
    <p:sldLayoutId id="2147483650" r:id="rId11"/>
    <p:sldLayoutId id="2147483657" r:id="rId12"/>
    <p:sldLayoutId id="2147483658" r:id="rId13"/>
    <p:sldLayoutId id="2147483674" r:id="rId14"/>
    <p:sldLayoutId id="2147483690" r:id="rId15"/>
    <p:sldLayoutId id="2147483670" r:id="rId16"/>
    <p:sldLayoutId id="2147483672" r:id="rId17"/>
    <p:sldLayoutId id="2147483691" r:id="rId18"/>
    <p:sldLayoutId id="2147483671" r:id="rId19"/>
    <p:sldLayoutId id="2147483668" r:id="rId20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14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85000"/>
        </a:lnSpc>
        <a:spcBef>
          <a:spcPts val="0"/>
        </a:spcBef>
        <a:spcAft>
          <a:spcPts val="3000"/>
        </a:spcAft>
        <a:buFont typeface="Arial" pitchFamily="34" charset="0"/>
        <a:buNone/>
        <a:defRPr sz="3200" b="0" kern="1200">
          <a:solidFill>
            <a:schemeClr val="accent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lnSpc>
          <a:spcPct val="120000"/>
        </a:lnSpc>
        <a:spcBef>
          <a:spcPts val="0"/>
        </a:spcBef>
        <a:buFont typeface="Arial" pitchFamily="34" charset="0"/>
        <a:buNone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120000"/>
        </a:lnSpc>
        <a:spcBef>
          <a:spcPts val="0"/>
        </a:spcBef>
        <a:buFont typeface="Wingdings" pitchFamily="2" charset="2"/>
        <a:buChar char="l"/>
        <a:defRPr sz="14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542925" indent="-180975" algn="l" defTabSz="914400" rtl="0" eaLnBrk="1" latinLnBrk="0" hangingPunct="1">
        <a:lnSpc>
          <a:spcPct val="120000"/>
        </a:lnSpc>
        <a:spcBef>
          <a:spcPts val="0"/>
        </a:spcBef>
        <a:buClr>
          <a:schemeClr val="accent1"/>
        </a:buClr>
        <a:buFont typeface="Wingdings" pitchFamily="2" charset="2"/>
        <a:buChar char="l"/>
        <a:defRPr sz="14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895350" indent="-180975" algn="l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Font typeface="Wingdings" pitchFamily="2" charset="2"/>
        <a:buChar char="l"/>
        <a:defRPr sz="14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257300" indent="-180975" algn="l" defTabSz="895350" rtl="0" eaLnBrk="1" latinLnBrk="0" hangingPunct="1">
        <a:lnSpc>
          <a:spcPct val="120000"/>
        </a:lnSpc>
        <a:spcBef>
          <a:spcPts val="0"/>
        </a:spcBef>
        <a:buClr>
          <a:schemeClr val="accent2"/>
        </a:buClr>
        <a:buFont typeface="Wingdings" pitchFamily="2" charset="2"/>
        <a:buChar char="l"/>
        <a:defRPr sz="1400" b="0" kern="1200">
          <a:solidFill>
            <a:schemeClr val="accent2"/>
          </a:solidFill>
          <a:latin typeface="+mn-lt"/>
          <a:ea typeface="+mn-ea"/>
          <a:cs typeface="+mn-cs"/>
        </a:defRPr>
      </a:lvl6pPr>
      <a:lvl7pPr marL="1619250" indent="-180975" algn="l" defTabSz="895350" rtl="0" eaLnBrk="1" latinLnBrk="0" hangingPunct="1">
        <a:lnSpc>
          <a:spcPct val="120000"/>
        </a:lnSpc>
        <a:spcBef>
          <a:spcPts val="0"/>
        </a:spcBef>
        <a:buClr>
          <a:schemeClr val="accent1"/>
        </a:buClr>
        <a:buFont typeface="Wingdings" pitchFamily="2" charset="2"/>
        <a:buChar char="l"/>
        <a:defRPr sz="1400" b="0" kern="1200">
          <a:solidFill>
            <a:schemeClr val="accent2"/>
          </a:solidFill>
          <a:latin typeface="+mn-lt"/>
          <a:ea typeface="+mn-ea"/>
          <a:cs typeface="+mn-cs"/>
        </a:defRPr>
      </a:lvl7pPr>
      <a:lvl8pPr marL="1971675" indent="-180975" algn="l" defTabSz="89535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Font typeface="Wingdings" pitchFamily="2" charset="2"/>
        <a:buChar char="l"/>
        <a:defRPr sz="1400" b="0" kern="1200">
          <a:solidFill>
            <a:schemeClr val="accent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038A3-88ED-4B66-8400-5626B69CC845}" type="datetimeFigureOut">
              <a:rPr lang="fr-FR" smtClean="0"/>
              <a:t>13/10/2015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8CDDF-513F-40C6-AB65-567BE0969F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6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fr-FR" dirty="0" smtClean="0"/>
              <a:t>Présentation Bpifrance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Octobre </a:t>
            </a:r>
            <a:r>
              <a:rPr lang="fr-FR" dirty="0" smtClean="0"/>
              <a:t>2015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texte 12"/>
          <p:cNvSpPr txBox="1">
            <a:spLocks/>
          </p:cNvSpPr>
          <p:nvPr/>
        </p:nvSpPr>
        <p:spPr>
          <a:xfrm>
            <a:off x="395536" y="1325528"/>
            <a:ext cx="3312368" cy="2304000"/>
          </a:xfrm>
          <a:prstGeom prst="rect">
            <a:avLst/>
          </a:prstGeom>
          <a:noFill/>
          <a:ln w="38100">
            <a:noFill/>
          </a:ln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0"/>
              </a:spcBef>
              <a:spcAft>
                <a:spcPts val="3000"/>
              </a:spcAft>
              <a:buFont typeface="Arial" pitchFamily="34" charset="0"/>
              <a:buNone/>
              <a:defRPr sz="3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itchFamily="34" charset="0"/>
              <a:buNone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542925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895350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1257300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1619250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7pPr>
            <a:lvl8pPr marL="1971675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accent1"/>
                </a:solidFill>
              </a:rPr>
              <a:t>Tous les </a:t>
            </a:r>
            <a:r>
              <a:rPr lang="fr-FR" dirty="0" smtClean="0">
                <a:solidFill>
                  <a:schemeClr val="accent1"/>
                </a:solidFill>
              </a:rPr>
              <a:t>instruments </a:t>
            </a:r>
            <a:r>
              <a:rPr lang="fr-FR" dirty="0"/>
              <a:t>publics de financement réunis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0C8B-937B-4FD2-922C-F8A4B9277FE2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CEC899-3F23-483C-9B74-041E814B7449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01.</a:t>
            </a:r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Qui sommes-nous ?</a:t>
            </a:r>
          </a:p>
        </p:txBody>
      </p:sp>
      <p:sp>
        <p:nvSpPr>
          <p:cNvPr id="20" name="Espace réservé du texte 12"/>
          <p:cNvSpPr txBox="1">
            <a:spLocks/>
          </p:cNvSpPr>
          <p:nvPr/>
        </p:nvSpPr>
        <p:spPr>
          <a:xfrm>
            <a:off x="395536" y="3501008"/>
            <a:ext cx="3384376" cy="2304256"/>
          </a:xfrm>
          <a:prstGeom prst="rect">
            <a:avLst/>
          </a:prstGeom>
          <a:noFill/>
          <a:ln w="38100">
            <a:noFill/>
          </a:ln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0"/>
              </a:spcBef>
              <a:spcAft>
                <a:spcPts val="3000"/>
              </a:spcAft>
              <a:buFont typeface="Arial" pitchFamily="34" charset="0"/>
              <a:buNone/>
              <a:defRPr sz="3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itchFamily="34" charset="0"/>
              <a:buNone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542925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895350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1257300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1619250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7pPr>
            <a:lvl8pPr marL="1971675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dirty="0"/>
              <a:t>Créé par la loi du 31 décembre 2012, </a:t>
            </a:r>
            <a:r>
              <a:rPr lang="fr-FR" b="1" dirty="0"/>
              <a:t>Bpifrance</a:t>
            </a:r>
            <a:r>
              <a:rPr lang="fr-FR" dirty="0"/>
              <a:t> est détenu à 50% chacun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par </a:t>
            </a:r>
            <a:r>
              <a:rPr lang="fr-FR" dirty="0"/>
              <a:t>l’État et la Caisse des </a:t>
            </a:r>
            <a:r>
              <a:rPr lang="fr-FR" dirty="0" smtClean="0"/>
              <a:t>dépôts </a:t>
            </a:r>
            <a:br>
              <a:rPr lang="fr-FR" dirty="0" smtClean="0"/>
            </a:br>
            <a:r>
              <a:rPr lang="fr-FR" dirty="0" smtClean="0"/>
              <a:t>et </a:t>
            </a:r>
            <a:r>
              <a:rPr lang="fr-FR" dirty="0"/>
              <a:t>s’organise autour de deux </a:t>
            </a:r>
            <a:r>
              <a:rPr lang="fr-FR" dirty="0" smtClean="0"/>
              <a:t>pôles : </a:t>
            </a:r>
            <a:r>
              <a:rPr lang="fr-FR" b="1" dirty="0"/>
              <a:t>Bpifrance Financement</a:t>
            </a:r>
            <a:r>
              <a:rPr lang="fr-FR" dirty="0"/>
              <a:t> </a:t>
            </a:r>
            <a:r>
              <a:rPr lang="fr-FR" dirty="0" smtClean="0"/>
              <a:t>d’une part</a:t>
            </a:r>
            <a:br>
              <a:rPr lang="fr-FR" dirty="0" smtClean="0"/>
            </a:br>
            <a:r>
              <a:rPr lang="fr-FR" dirty="0" smtClean="0"/>
              <a:t>et </a:t>
            </a:r>
            <a:r>
              <a:rPr lang="fr-FR" b="1" dirty="0"/>
              <a:t>Bpifrance </a:t>
            </a:r>
            <a:r>
              <a:rPr lang="fr-FR" b="1" dirty="0" smtClean="0"/>
              <a:t>Investissement </a:t>
            </a:r>
            <a:r>
              <a:rPr lang="fr-FR" dirty="0" smtClean="0"/>
              <a:t>d’autre </a:t>
            </a:r>
            <a:r>
              <a:rPr lang="fr-FR" dirty="0"/>
              <a:t>part.</a:t>
            </a: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548" y="1268761"/>
            <a:ext cx="4332908" cy="4520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6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0C8B-937B-4FD2-922C-F8A4B9277FE2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CEC899-3F23-483C-9B74-041E814B7449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9324528" y="692696"/>
            <a:ext cx="1440160" cy="1246495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fr-FR" sz="1000" b="1" dirty="0" smtClean="0"/>
              <a:t>Pour insérer un visuel 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fr-FR" sz="1000" dirty="0" smtClean="0"/>
              <a:t>Cliquer sur l’icône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fr-FR" sz="1000" dirty="0" smtClean="0"/>
              <a:t>Sélectionner le visuel de votre choix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fr-FR" sz="1000" dirty="0" smtClean="0"/>
              <a:t>Cliquer sur « Insérer »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27705" y="314096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solidFill>
                  <a:schemeClr val="accent1"/>
                </a:solidFill>
                <a:latin typeface="+mj-lt"/>
              </a:rPr>
              <a:t>42</a:t>
            </a:r>
            <a:endParaRPr lang="fr-FR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995264" y="3260606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accent2"/>
                </a:solidFill>
                <a:latin typeface="+mj-lt"/>
              </a:rPr>
              <a:t>implantations </a:t>
            </a:r>
            <a:r>
              <a:rPr lang="fr-FR" sz="2000" dirty="0">
                <a:solidFill>
                  <a:schemeClr val="accent2"/>
                </a:solidFill>
                <a:latin typeface="+mj-lt"/>
              </a:rPr>
              <a:t>régionales</a:t>
            </a:r>
          </a:p>
        </p:txBody>
      </p:sp>
      <p:grpSp>
        <p:nvGrpSpPr>
          <p:cNvPr id="20" name="Groupe 19"/>
          <p:cNvGrpSpPr/>
          <p:nvPr/>
        </p:nvGrpSpPr>
        <p:grpSpPr>
          <a:xfrm>
            <a:off x="203176" y="4202227"/>
            <a:ext cx="3844890" cy="923330"/>
            <a:chOff x="766710" y="5698497"/>
            <a:chExt cx="3844890" cy="923330"/>
          </a:xfrm>
        </p:grpSpPr>
        <p:sp>
          <p:nvSpPr>
            <p:cNvPr id="21" name="ZoneTexte 20"/>
            <p:cNvSpPr txBox="1"/>
            <p:nvPr/>
          </p:nvSpPr>
          <p:spPr>
            <a:xfrm>
              <a:off x="766710" y="5698497"/>
              <a:ext cx="157304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400" dirty="0" smtClean="0">
                  <a:solidFill>
                    <a:schemeClr val="accent1"/>
                  </a:solidFill>
                  <a:latin typeface="+mj-lt"/>
                </a:rPr>
                <a:t>90%</a:t>
              </a:r>
              <a:endParaRPr lang="fr-FR" dirty="0">
                <a:solidFill>
                  <a:schemeClr val="accent2"/>
                </a:solidFill>
                <a:latin typeface="+mj-lt"/>
              </a:endParaRPr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2152194" y="5836996"/>
              <a:ext cx="2459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>
                  <a:solidFill>
                    <a:schemeClr val="accent2"/>
                  </a:solidFill>
                  <a:latin typeface="+mj-lt"/>
                </a:rPr>
                <a:t>d</a:t>
              </a:r>
              <a:r>
                <a:rPr lang="fr-FR" sz="2000" dirty="0" smtClean="0">
                  <a:solidFill>
                    <a:schemeClr val="accent2"/>
                  </a:solidFill>
                  <a:latin typeface="+mj-lt"/>
                </a:rPr>
                <a:t>es décisions prises dans les régions</a:t>
              </a:r>
              <a:endParaRPr lang="fr-FR" sz="2000" dirty="0">
                <a:solidFill>
                  <a:schemeClr val="accent2"/>
                </a:solidFill>
                <a:latin typeface="+mj-lt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3695" y="1305368"/>
            <a:ext cx="3461224" cy="5231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Espace réservé du contenu 7"/>
          <p:cNvSpPr>
            <a:spLocks noGrp="1"/>
          </p:cNvSpPr>
          <p:nvPr>
            <p:ph idx="4294967295"/>
          </p:nvPr>
        </p:nvSpPr>
        <p:spPr>
          <a:xfrm>
            <a:off x="288464" y="908721"/>
            <a:ext cx="8460000" cy="648072"/>
          </a:xfrm>
        </p:spPr>
        <p:txBody>
          <a:bodyPr/>
          <a:lstStyle/>
          <a:p>
            <a:r>
              <a:rPr lang="fr-FR" dirty="0" smtClean="0">
                <a:solidFill>
                  <a:schemeClr val="accent1"/>
                </a:solidFill>
              </a:rPr>
              <a:t>Bpifrance</a:t>
            </a:r>
            <a:r>
              <a:rPr lang="fr-FR" dirty="0" smtClean="0"/>
              <a:t> plus près des entrepreneurs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24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717550" cy="500814"/>
          </a:xfrm>
        </p:spPr>
        <p:txBody>
          <a:bodyPr/>
          <a:lstStyle/>
          <a:p>
            <a:r>
              <a:rPr lang="fr-FR" dirty="0" smtClean="0"/>
              <a:t>01.</a:t>
            </a:r>
            <a:endParaRPr lang="fr-FR" dirty="0"/>
          </a:p>
        </p:txBody>
      </p:sp>
      <p:sp>
        <p:nvSpPr>
          <p:cNvPr id="27" name="Titre 6"/>
          <p:cNvSpPr>
            <a:spLocks noGrp="1"/>
          </p:cNvSpPr>
          <p:nvPr>
            <p:ph type="title"/>
          </p:nvPr>
        </p:nvSpPr>
        <p:spPr>
          <a:xfrm>
            <a:off x="738000" y="0"/>
            <a:ext cx="8064000" cy="473434"/>
          </a:xfrm>
        </p:spPr>
        <p:txBody>
          <a:bodyPr/>
          <a:lstStyle/>
          <a:p>
            <a:r>
              <a:rPr lang="fr-FR" dirty="0" smtClean="0"/>
              <a:t>Qui sommes-nous ?</a:t>
            </a:r>
            <a:endParaRPr lang="fr-FR" dirty="0"/>
          </a:p>
        </p:txBody>
      </p:sp>
      <p:grpSp>
        <p:nvGrpSpPr>
          <p:cNvPr id="28" name="Groupe 27"/>
          <p:cNvGrpSpPr/>
          <p:nvPr/>
        </p:nvGrpSpPr>
        <p:grpSpPr>
          <a:xfrm>
            <a:off x="223053" y="1972656"/>
            <a:ext cx="3268827" cy="923330"/>
            <a:chOff x="766709" y="5698497"/>
            <a:chExt cx="3268827" cy="923330"/>
          </a:xfrm>
        </p:grpSpPr>
        <p:sp>
          <p:nvSpPr>
            <p:cNvPr id="29" name="ZoneTexte 28"/>
            <p:cNvSpPr txBox="1"/>
            <p:nvPr/>
          </p:nvSpPr>
          <p:spPr>
            <a:xfrm>
              <a:off x="766709" y="5698497"/>
              <a:ext cx="259530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400" dirty="0" smtClean="0">
                  <a:solidFill>
                    <a:schemeClr val="accent1"/>
                  </a:solidFill>
                  <a:latin typeface="+mj-lt"/>
                </a:rPr>
                <a:t>2200</a:t>
              </a:r>
              <a:endParaRPr lang="fr-FR" dirty="0">
                <a:solidFill>
                  <a:schemeClr val="accent2"/>
                </a:solidFill>
                <a:latin typeface="+mj-lt"/>
              </a:endParaRP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2235336" y="5960107"/>
              <a:ext cx="1800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chemeClr val="accent2"/>
                  </a:solidFill>
                  <a:latin typeface="+mj-lt"/>
                </a:rPr>
                <a:t>employés</a:t>
              </a:r>
              <a:endParaRPr lang="fr-FR" sz="2000" dirty="0">
                <a:solidFill>
                  <a:schemeClr val="accent2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434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>
          <a:xfrm>
            <a:off x="-16625" y="6741368"/>
            <a:ext cx="827584" cy="116632"/>
          </a:xfrm>
        </p:spPr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02.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Nos métiers</a:t>
            </a:r>
            <a:endParaRPr lang="fr-FR" dirty="0"/>
          </a:p>
        </p:txBody>
      </p:sp>
      <p:sp>
        <p:nvSpPr>
          <p:cNvPr id="58" name="Espace réservé de la date 2"/>
          <p:cNvSpPr txBox="1">
            <a:spLocks/>
          </p:cNvSpPr>
          <p:nvPr/>
        </p:nvSpPr>
        <p:spPr bwMode="gray">
          <a:xfrm>
            <a:off x="1042221" y="6734175"/>
            <a:ext cx="539552" cy="116631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r" defTabSz="914400" rtl="0" eaLnBrk="1" latinLnBrk="0" hangingPunct="1">
              <a:defRPr sz="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gray">
          <a:xfrm>
            <a:off x="341816" y="363278"/>
            <a:ext cx="8910704" cy="47343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 smtClean="0"/>
              <a:t>Un </a:t>
            </a:r>
            <a:r>
              <a:rPr lang="fr-FR" sz="2000" dirty="0" smtClean="0">
                <a:solidFill>
                  <a:srgbClr val="FFCD00"/>
                </a:solidFill>
              </a:rPr>
              <a:t>continuum de financement </a:t>
            </a:r>
            <a:r>
              <a:rPr lang="fr-FR" sz="2000" dirty="0" smtClean="0"/>
              <a:t>à chaque étape clé du développement de l’entreprise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9015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717550" cy="500814"/>
          </a:xfrm>
        </p:spPr>
        <p:txBody>
          <a:bodyPr/>
          <a:lstStyle/>
          <a:p>
            <a:r>
              <a:rPr lang="fr-FR" dirty="0" smtClean="0"/>
              <a:t>03.</a:t>
            </a:r>
            <a:endParaRPr lang="fr-FR" dirty="0"/>
          </a:p>
        </p:txBody>
      </p:sp>
      <p:sp>
        <p:nvSpPr>
          <p:cNvPr id="14" name="Titre 6"/>
          <p:cNvSpPr>
            <a:spLocks noGrp="1"/>
          </p:cNvSpPr>
          <p:nvPr>
            <p:ph type="title"/>
          </p:nvPr>
        </p:nvSpPr>
        <p:spPr>
          <a:xfrm>
            <a:off x="738000" y="0"/>
            <a:ext cx="8064000" cy="473434"/>
          </a:xfrm>
        </p:spPr>
        <p:txBody>
          <a:bodyPr/>
          <a:lstStyle/>
          <a:p>
            <a:r>
              <a:rPr lang="fr-FR" dirty="0"/>
              <a:t>Les chiffres clés </a:t>
            </a:r>
            <a:r>
              <a:rPr lang="fr-FR" dirty="0">
                <a:solidFill>
                  <a:schemeClr val="accent1"/>
                </a:solidFill>
              </a:rPr>
              <a:t>2014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16" name="Espace réservé du texte 12"/>
          <p:cNvSpPr txBox="1">
            <a:spLocks/>
          </p:cNvSpPr>
          <p:nvPr/>
        </p:nvSpPr>
        <p:spPr>
          <a:xfrm>
            <a:off x="346106" y="1196752"/>
            <a:ext cx="3384376" cy="1800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0" tIns="0" rIns="180000" bIns="0" anchor="ctr"/>
          <a:lstStyle/>
          <a:p>
            <a:pPr marL="252000" algn="r"/>
            <a:r>
              <a:rPr lang="fr-FR" sz="4800" dirty="0" smtClean="0">
                <a:solidFill>
                  <a:schemeClr val="accent1"/>
                </a:solidFill>
                <a:latin typeface="+mj-lt"/>
              </a:rPr>
              <a:t>12,5 </a:t>
            </a:r>
            <a:r>
              <a:rPr lang="fr-FR" sz="4800" dirty="0">
                <a:solidFill>
                  <a:schemeClr val="accent1"/>
                </a:solidFill>
                <a:latin typeface="+mj-lt"/>
              </a:rPr>
              <a:t>Md€</a:t>
            </a:r>
          </a:p>
          <a:p>
            <a:pPr marL="252000" algn="r">
              <a:lnSpc>
                <a:spcPts val="3600"/>
              </a:lnSpc>
            </a:pPr>
            <a:r>
              <a:rPr lang="fr-FR" sz="2400" dirty="0">
                <a:solidFill>
                  <a:schemeClr val="bg2"/>
                </a:solidFill>
                <a:latin typeface="+mj-lt"/>
              </a:rPr>
              <a:t>de financements</a:t>
            </a:r>
          </a:p>
        </p:txBody>
      </p:sp>
      <p:sp>
        <p:nvSpPr>
          <p:cNvPr id="26" name="Espace réservé du texte 16"/>
          <p:cNvSpPr txBox="1">
            <a:spLocks/>
          </p:cNvSpPr>
          <p:nvPr/>
        </p:nvSpPr>
        <p:spPr bwMode="gray">
          <a:xfrm>
            <a:off x="5148064" y="1175732"/>
            <a:ext cx="3600400" cy="18002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txBody>
          <a:bodyPr vert="horz" lIns="36000" tIns="108000" rIns="36000" bIns="108000" numCol="1" rtlCol="0" anchor="ctr" anchorCtr="0">
            <a:noAutofit/>
          </a:bodyPr>
          <a:lstStyle>
            <a:lvl1pPr marL="495300" indent="0" algn="l" defTabSz="914400" rtl="0" eaLnBrk="1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33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4953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500" kern="12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542925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895350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1257300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1619250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7pPr>
            <a:lvl8pPr marL="1971675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/>
            <a:endParaRPr lang="fr-FR" sz="1400" dirty="0" smtClean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1" name="Espace réservé du texte 14"/>
          <p:cNvSpPr txBox="1">
            <a:spLocks/>
          </p:cNvSpPr>
          <p:nvPr/>
        </p:nvSpPr>
        <p:spPr>
          <a:xfrm>
            <a:off x="343173" y="3068960"/>
            <a:ext cx="3384376" cy="14401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lIns="36000" tIns="108000" rIns="180000" bIns="108000" anchor="ctr"/>
          <a:lstStyle/>
          <a:p>
            <a:pPr algn="r"/>
            <a:r>
              <a:rPr lang="fr-FR" sz="4800" dirty="0" smtClean="0">
                <a:solidFill>
                  <a:schemeClr val="accent2"/>
                </a:solidFill>
                <a:latin typeface="+mj-lt"/>
              </a:rPr>
              <a:t>7,8 </a:t>
            </a:r>
            <a:r>
              <a:rPr lang="fr-FR" sz="4800" dirty="0">
                <a:solidFill>
                  <a:schemeClr val="accent2"/>
                </a:solidFill>
                <a:latin typeface="+mj-lt"/>
              </a:rPr>
              <a:t>Md€</a:t>
            </a:r>
          </a:p>
          <a:p>
            <a:pPr algn="r">
              <a:lnSpc>
                <a:spcPts val="2400"/>
              </a:lnSpc>
            </a:pPr>
            <a:r>
              <a:rPr lang="fr-FR" sz="2400" dirty="0">
                <a:solidFill>
                  <a:schemeClr val="accent1"/>
                </a:solidFill>
                <a:latin typeface="+mj-lt"/>
              </a:rPr>
              <a:t>de crédits </a:t>
            </a:r>
            <a:r>
              <a:rPr lang="fr-FR" sz="2400" dirty="0" smtClean="0">
                <a:solidFill>
                  <a:schemeClr val="accent1"/>
                </a:solidFill>
                <a:latin typeface="+mj-lt"/>
              </a:rPr>
              <a:t>bancaires garantis</a:t>
            </a:r>
            <a:endParaRPr lang="fr-FR" sz="2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2" name="Espace réservé du texte 12"/>
          <p:cNvSpPr txBox="1">
            <a:spLocks/>
          </p:cNvSpPr>
          <p:nvPr/>
        </p:nvSpPr>
        <p:spPr>
          <a:xfrm>
            <a:off x="346106" y="4584152"/>
            <a:ext cx="3384376" cy="1797176"/>
          </a:xfrm>
          <a:prstGeom prst="rect">
            <a:avLst/>
          </a:prstGeom>
          <a:solidFill>
            <a:schemeClr val="accent1"/>
          </a:solidFill>
        </p:spPr>
        <p:txBody>
          <a:bodyPr lIns="36000" tIns="108000" rIns="144000" bIns="108000" anchor="ctr"/>
          <a:lstStyle/>
          <a:p>
            <a:pPr algn="r"/>
            <a:r>
              <a:rPr lang="fr-FR" sz="4800" dirty="0" smtClean="0">
                <a:solidFill>
                  <a:schemeClr val="accent2"/>
                </a:solidFill>
                <a:latin typeface="+mj-lt"/>
              </a:rPr>
              <a:t>1,4 </a:t>
            </a:r>
            <a:r>
              <a:rPr lang="fr-FR" sz="4800" dirty="0">
                <a:solidFill>
                  <a:schemeClr val="accent2"/>
                </a:solidFill>
                <a:latin typeface="+mj-lt"/>
              </a:rPr>
              <a:t>Md€</a:t>
            </a:r>
          </a:p>
          <a:p>
            <a:pPr algn="r">
              <a:lnSpc>
                <a:spcPts val="3600"/>
              </a:lnSpc>
            </a:pPr>
            <a:r>
              <a:rPr lang="fr-FR" sz="2400" dirty="0" smtClean="0">
                <a:solidFill>
                  <a:schemeClr val="bg2"/>
                </a:solidFill>
                <a:latin typeface="+mj-lt"/>
              </a:rPr>
              <a:t>d’investissement </a:t>
            </a:r>
          </a:p>
          <a:p>
            <a:pPr algn="r">
              <a:lnSpc>
                <a:spcPts val="2400"/>
              </a:lnSpc>
            </a:pPr>
            <a:r>
              <a:rPr lang="fr-FR" sz="2400" dirty="0" smtClean="0">
                <a:solidFill>
                  <a:schemeClr val="bg2"/>
                </a:solidFill>
                <a:latin typeface="+mj-lt"/>
              </a:rPr>
              <a:t>en capital</a:t>
            </a:r>
            <a:endParaRPr lang="fr-FR" sz="2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3" name="Espace réservé du texte 16"/>
          <p:cNvSpPr txBox="1">
            <a:spLocks/>
          </p:cNvSpPr>
          <p:nvPr/>
        </p:nvSpPr>
        <p:spPr bwMode="gray">
          <a:xfrm>
            <a:off x="5148064" y="4580062"/>
            <a:ext cx="3600400" cy="180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</a:ln>
        </p:spPr>
        <p:txBody>
          <a:bodyPr vert="horz" lIns="36000" tIns="108000" rIns="36000" bIns="108000" numCol="1" rtlCol="0" anchor="ctr" anchorCtr="0">
            <a:noAutofit/>
          </a:bodyPr>
          <a:lstStyle>
            <a:lvl1pPr marL="495300" indent="0" algn="l" defTabSz="914400" rtl="0" eaLnBrk="1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33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4953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500" kern="12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542925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895350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l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1257300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1619250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7pPr>
            <a:lvl8pPr marL="1971675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/>
            <a:r>
              <a:rPr lang="fr-FR" sz="1800" b="1" spc="40" dirty="0" smtClean="0">
                <a:solidFill>
                  <a:schemeClr val="accent2"/>
                </a:solidFill>
                <a:latin typeface="+mn-lt"/>
              </a:rPr>
              <a:t>127 M€ </a:t>
            </a:r>
            <a:r>
              <a:rPr lang="fr-FR" sz="1400" dirty="0" smtClean="0">
                <a:solidFill>
                  <a:schemeClr val="accent2"/>
                </a:solidFill>
                <a:latin typeface="+mn-lt"/>
              </a:rPr>
              <a:t>investis en direct dans le capital </a:t>
            </a:r>
            <a:br>
              <a:rPr lang="fr-FR" sz="1400" dirty="0" smtClean="0">
                <a:solidFill>
                  <a:schemeClr val="accent2"/>
                </a:solidFill>
                <a:latin typeface="+mn-lt"/>
              </a:rPr>
            </a:br>
            <a:r>
              <a:rPr lang="fr-FR" sz="1400" dirty="0" smtClean="0">
                <a:solidFill>
                  <a:schemeClr val="accent2"/>
                </a:solidFill>
                <a:latin typeface="+mn-lt"/>
              </a:rPr>
              <a:t>                 innovation</a:t>
            </a:r>
          </a:p>
          <a:p>
            <a:pPr marL="144000" lvl="0">
              <a:lnSpc>
                <a:spcPct val="100000"/>
              </a:lnSpc>
            </a:pPr>
            <a:r>
              <a:rPr lang="fr-FR" sz="1800" b="1" dirty="0" smtClean="0">
                <a:solidFill>
                  <a:srgbClr val="786E64"/>
                </a:solidFill>
                <a:latin typeface="Arial"/>
              </a:rPr>
              <a:t>159 M€ </a:t>
            </a:r>
            <a:r>
              <a:rPr lang="fr-FR" sz="1400" dirty="0" smtClean="0">
                <a:solidFill>
                  <a:srgbClr val="786E64"/>
                </a:solidFill>
                <a:latin typeface="Arial"/>
              </a:rPr>
              <a:t>investis en direct dans les PME</a:t>
            </a:r>
          </a:p>
          <a:p>
            <a:pPr marL="144000" lvl="0">
              <a:lnSpc>
                <a:spcPct val="100000"/>
              </a:lnSpc>
            </a:pPr>
            <a:r>
              <a:rPr lang="fr-FR" sz="1800" b="1" dirty="0" smtClean="0">
                <a:solidFill>
                  <a:srgbClr val="786E64"/>
                </a:solidFill>
                <a:latin typeface="Arial"/>
              </a:rPr>
              <a:t>517 M€ </a:t>
            </a:r>
            <a:r>
              <a:rPr lang="fr-FR" sz="1400" dirty="0" smtClean="0">
                <a:solidFill>
                  <a:srgbClr val="786E64"/>
                </a:solidFill>
                <a:latin typeface="Arial"/>
              </a:rPr>
              <a:t>investis en direct dans les ETI </a:t>
            </a:r>
            <a:br>
              <a:rPr lang="fr-FR" sz="1400" dirty="0" smtClean="0">
                <a:solidFill>
                  <a:srgbClr val="786E64"/>
                </a:solidFill>
                <a:latin typeface="Arial"/>
              </a:rPr>
            </a:br>
            <a:r>
              <a:rPr lang="fr-FR" sz="1400" dirty="0" smtClean="0">
                <a:solidFill>
                  <a:srgbClr val="786E64"/>
                </a:solidFill>
                <a:latin typeface="Arial"/>
              </a:rPr>
              <a:t>                 et grandes entreprises</a:t>
            </a:r>
            <a:endParaRPr lang="fr-FR" sz="1400" dirty="0">
              <a:solidFill>
                <a:srgbClr val="786E64"/>
              </a:solidFill>
              <a:latin typeface="Arial"/>
            </a:endParaRPr>
          </a:p>
          <a:p>
            <a:pPr marL="144000" lvl="0">
              <a:lnSpc>
                <a:spcPct val="100000"/>
              </a:lnSpc>
            </a:pPr>
            <a:r>
              <a:rPr lang="fr-FR" sz="1800" b="1" dirty="0" smtClean="0">
                <a:solidFill>
                  <a:srgbClr val="786E64"/>
                </a:solidFill>
                <a:latin typeface="Arial"/>
              </a:rPr>
              <a:t>645 M€ </a:t>
            </a:r>
            <a:r>
              <a:rPr lang="fr-FR" sz="1400" dirty="0" smtClean="0">
                <a:solidFill>
                  <a:srgbClr val="786E64"/>
                </a:solidFill>
                <a:latin typeface="Arial"/>
              </a:rPr>
              <a:t>investis dans les fonds </a:t>
            </a:r>
            <a:br>
              <a:rPr lang="fr-FR" sz="1400" dirty="0" smtClean="0">
                <a:solidFill>
                  <a:srgbClr val="786E64"/>
                </a:solidFill>
                <a:latin typeface="Arial"/>
              </a:rPr>
            </a:br>
            <a:r>
              <a:rPr lang="fr-FR" sz="1400" dirty="0" smtClean="0">
                <a:solidFill>
                  <a:srgbClr val="786E64"/>
                </a:solidFill>
                <a:latin typeface="Arial"/>
              </a:rPr>
              <a:t>                 partenaires</a:t>
            </a:r>
            <a:endParaRPr lang="fr-FR" sz="1400" dirty="0" smtClean="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391" y="5048257"/>
            <a:ext cx="823764" cy="858925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391" y="1669135"/>
            <a:ext cx="823764" cy="858925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51758"/>
              </p:ext>
            </p:extLst>
          </p:nvPr>
        </p:nvGraphicFramePr>
        <p:xfrm>
          <a:off x="5148064" y="1268760"/>
          <a:ext cx="3600400" cy="16529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112"/>
                <a:gridCol w="2592288"/>
              </a:tblGrid>
              <a:tr h="287184">
                <a:tc>
                  <a:txBody>
                    <a:bodyPr/>
                    <a:lstStyle/>
                    <a:p>
                      <a:pPr algn="r"/>
                      <a:r>
                        <a:rPr lang="fr-FR" sz="1800" b="1" kern="1200" dirty="0" smtClean="0">
                          <a:solidFill>
                            <a:srgbClr val="786E64"/>
                          </a:solidFill>
                          <a:latin typeface="Arial"/>
                          <a:ea typeface="+mn-ea"/>
                          <a:cs typeface="+mn-cs"/>
                        </a:rPr>
                        <a:t>5,9 Md€</a:t>
                      </a:r>
                      <a:endParaRPr lang="fr-FR" sz="1800" b="1" kern="1200" dirty="0">
                        <a:solidFill>
                          <a:srgbClr val="786E64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r>
                        <a:rPr lang="fr-FR" sz="1600" b="0" kern="1200" dirty="0" smtClean="0">
                          <a:solidFill>
                            <a:srgbClr val="786E64"/>
                          </a:solidFill>
                          <a:latin typeface="Arial"/>
                          <a:ea typeface="+mn-ea"/>
                          <a:cs typeface="+mn-cs"/>
                        </a:rPr>
                        <a:t>de prêts court terme</a:t>
                      </a:r>
                      <a:endParaRPr lang="fr-FR" sz="1600" b="0" kern="1200" dirty="0">
                        <a:solidFill>
                          <a:srgbClr val="786E64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5720" marR="45720" marT="0" marB="0"/>
                </a:tc>
              </a:tr>
              <a:tr h="504056">
                <a:tc>
                  <a:txBody>
                    <a:bodyPr/>
                    <a:lstStyle/>
                    <a:p>
                      <a:pPr algn="r"/>
                      <a:r>
                        <a:rPr lang="fr-FR" sz="1800" b="1" kern="1200" dirty="0" smtClean="0">
                          <a:solidFill>
                            <a:srgbClr val="786E64"/>
                          </a:solidFill>
                          <a:latin typeface="Arial"/>
                          <a:ea typeface="+mn-ea"/>
                          <a:cs typeface="+mn-cs"/>
                        </a:rPr>
                        <a:t>3,8 Md€</a:t>
                      </a:r>
                      <a:endParaRPr lang="fr-FR" sz="1800" b="1" kern="1200" dirty="0">
                        <a:solidFill>
                          <a:srgbClr val="786E64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r>
                        <a:rPr lang="fr-FR" sz="1600" b="0" kern="1200" dirty="0" smtClean="0">
                          <a:solidFill>
                            <a:srgbClr val="786E64"/>
                          </a:solidFill>
                          <a:latin typeface="Arial"/>
                          <a:ea typeface="+mn-ea"/>
                          <a:cs typeface="+mn-cs"/>
                        </a:rPr>
                        <a:t>de prêts de cofinancement                                    d’investissement</a:t>
                      </a:r>
                      <a:endParaRPr lang="fr-FR" sz="1600" b="0" kern="1200" dirty="0">
                        <a:solidFill>
                          <a:srgbClr val="786E64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5720" marR="4572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r"/>
                      <a:r>
                        <a:rPr lang="fr-FR" sz="1800" b="1" kern="1200" dirty="0" smtClean="0">
                          <a:solidFill>
                            <a:srgbClr val="786E64"/>
                          </a:solidFill>
                          <a:latin typeface="Arial"/>
                          <a:ea typeface="+mn-ea"/>
                          <a:cs typeface="+mn-cs"/>
                        </a:rPr>
                        <a:t>1,7 Md€</a:t>
                      </a:r>
                      <a:endParaRPr lang="fr-FR" sz="1800" b="1" kern="1200" dirty="0">
                        <a:solidFill>
                          <a:srgbClr val="786E64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dirty="0" smtClean="0">
                          <a:solidFill>
                            <a:srgbClr val="786E64"/>
                          </a:solidFill>
                          <a:latin typeface="Arial"/>
                          <a:ea typeface="+mn-ea"/>
                          <a:cs typeface="+mn-cs"/>
                        </a:rPr>
                        <a:t>de prêts développement</a:t>
                      </a:r>
                    </a:p>
                  </a:txBody>
                  <a:tcPr marL="45720" marR="45720" marT="0" marB="0"/>
                </a:tc>
              </a:tr>
              <a:tr h="573677">
                <a:tc>
                  <a:txBody>
                    <a:bodyPr/>
                    <a:lstStyle/>
                    <a:p>
                      <a:pPr algn="r"/>
                      <a:r>
                        <a:rPr lang="fr-FR" sz="1800" b="1" kern="1200" dirty="0" smtClean="0">
                          <a:solidFill>
                            <a:srgbClr val="786E64"/>
                          </a:solidFill>
                          <a:latin typeface="Arial"/>
                          <a:ea typeface="+mn-ea"/>
                          <a:cs typeface="+mn-cs"/>
                        </a:rPr>
                        <a:t>1,1 Md€</a:t>
                      </a:r>
                      <a:endParaRPr lang="fr-FR" sz="1800" b="1" kern="1200" dirty="0">
                        <a:solidFill>
                          <a:srgbClr val="786E64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r>
                        <a:rPr lang="fr-FR" sz="1600" b="0" kern="1200" dirty="0" smtClean="0">
                          <a:solidFill>
                            <a:srgbClr val="786E64"/>
                          </a:solidFill>
                          <a:latin typeface="Arial"/>
                          <a:ea typeface="+mn-ea"/>
                          <a:cs typeface="+mn-cs"/>
                        </a:rPr>
                        <a:t>de financement </a:t>
                      </a:r>
                    </a:p>
                    <a:p>
                      <a:r>
                        <a:rPr lang="fr-FR" sz="1600" b="0" kern="1200" dirty="0" smtClean="0">
                          <a:solidFill>
                            <a:srgbClr val="786E64"/>
                          </a:solidFill>
                          <a:latin typeface="Arial"/>
                          <a:ea typeface="+mn-ea"/>
                          <a:cs typeface="+mn-cs"/>
                        </a:rPr>
                        <a:t>de l’innovation</a:t>
                      </a:r>
                      <a:endParaRPr lang="fr-FR" sz="1600" b="0" kern="1200" dirty="0">
                        <a:solidFill>
                          <a:srgbClr val="786E64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5720" marR="4572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5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42000" y="1988840"/>
            <a:ext cx="9054536" cy="2664295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fr-FR" dirty="0" smtClean="0">
                <a:solidFill>
                  <a:schemeClr val="accent1"/>
                </a:solidFill>
              </a:rPr>
              <a:t>Prêt d’accompagnement</a:t>
            </a:r>
          </a:p>
          <a:p>
            <a:pPr>
              <a:spcAft>
                <a:spcPts val="0"/>
              </a:spcAft>
            </a:pPr>
            <a:r>
              <a:rPr lang="fr-FR" sz="2000" dirty="0" smtClean="0"/>
              <a:t>Avec la région IDF</a:t>
            </a:r>
          </a:p>
          <a:p>
            <a:pPr>
              <a:spcAft>
                <a:spcPts val="0"/>
              </a:spcAft>
            </a:pPr>
            <a:endParaRPr lang="fr-FR" dirty="0">
              <a:solidFill>
                <a:schemeClr val="accent1"/>
              </a:solidFill>
            </a:endParaRPr>
          </a:p>
          <a:p>
            <a:pPr>
              <a:spcAft>
                <a:spcPts val="0"/>
              </a:spcAft>
            </a:pPr>
            <a:r>
              <a:rPr lang="fr-FR" dirty="0" smtClean="0">
                <a:solidFill>
                  <a:schemeClr val="accent1"/>
                </a:solidFill>
              </a:rPr>
              <a:t>Garantie</a:t>
            </a:r>
          </a:p>
          <a:p>
            <a:pPr>
              <a:spcAft>
                <a:spcPts val="0"/>
              </a:spcAft>
            </a:pPr>
            <a:endParaRPr lang="fr-FR" dirty="0">
              <a:solidFill>
                <a:schemeClr val="accent1"/>
              </a:solidFill>
            </a:endParaRPr>
          </a:p>
          <a:p>
            <a:pPr>
              <a:spcAft>
                <a:spcPts val="0"/>
              </a:spcAft>
            </a:pPr>
            <a:r>
              <a:rPr lang="fr-FR" dirty="0" smtClean="0">
                <a:solidFill>
                  <a:schemeClr val="accent1"/>
                </a:solidFill>
              </a:rPr>
              <a:t>Préfinancement du CICE</a:t>
            </a:r>
            <a:endParaRPr lang="fr-FR" dirty="0" smtClean="0"/>
          </a:p>
          <a:p>
            <a:pPr>
              <a:spcAft>
                <a:spcPts val="0"/>
              </a:spcAft>
            </a:pPr>
            <a:endParaRPr lang="fr-FR" dirty="0"/>
          </a:p>
          <a:p>
            <a:pPr>
              <a:spcAft>
                <a:spcPts val="0"/>
              </a:spcAft>
            </a:pPr>
            <a:endParaRPr lang="fr-FR" dirty="0" smtClean="0"/>
          </a:p>
          <a:p>
            <a:pPr>
              <a:spcAft>
                <a:spcPts val="0"/>
              </a:spcAft>
            </a:pPr>
            <a:endParaRPr lang="fr-FR" dirty="0"/>
          </a:p>
          <a:p>
            <a:pPr>
              <a:spcAft>
                <a:spcPts val="0"/>
              </a:spcAft>
            </a:pPr>
            <a:endParaRPr lang="fr-FR" dirty="0"/>
          </a:p>
          <a:p>
            <a:endParaRPr lang="fr-FR" dirty="0" smtClean="0">
              <a:solidFill>
                <a:schemeClr val="accent1"/>
              </a:solidFill>
            </a:endParaRPr>
          </a:p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5AB3-A377-4667-B84E-E4C429C77C9B}" type="datetime1">
              <a:rPr lang="fr-FR" smtClean="0"/>
              <a:pPr/>
              <a:t>13/10/2015</a:t>
            </a:fld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Focus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7796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alexandre.klein@bpifrance.fr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pifrance_masquePPT">
  <a:themeElements>
    <a:clrScheme name="BPI PPT">
      <a:dk1>
        <a:srgbClr val="000000"/>
      </a:dk1>
      <a:lt1>
        <a:srgbClr val="FFFFFF"/>
      </a:lt1>
      <a:dk2>
        <a:srgbClr val="C5C7C8"/>
      </a:dk2>
      <a:lt2>
        <a:srgbClr val="FFFFFF"/>
      </a:lt2>
      <a:accent1>
        <a:srgbClr val="FFCD00"/>
      </a:accent1>
      <a:accent2>
        <a:srgbClr val="786E64"/>
      </a:accent2>
      <a:accent3>
        <a:srgbClr val="C83764"/>
      </a:accent3>
      <a:accent4>
        <a:srgbClr val="FFA000"/>
      </a:accent4>
      <a:accent5>
        <a:srgbClr val="AF282D"/>
      </a:accent5>
      <a:accent6>
        <a:srgbClr val="EB7800"/>
      </a:accent6>
      <a:hlink>
        <a:srgbClr val="000000"/>
      </a:hlink>
      <a:folHlink>
        <a:srgbClr val="000000"/>
      </a:folHlink>
    </a:clrScheme>
    <a:fontScheme name="BPI PPT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bpifrance_masquePPT</Template>
  <TotalTime>8181</TotalTime>
  <Words>227</Words>
  <Application>Microsoft Office PowerPoint</Application>
  <PresentationFormat>Affichage à l'écran (4:3)</PresentationFormat>
  <Paragraphs>71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9" baseType="lpstr">
      <vt:lpstr>bpifrance_masquePPT</vt:lpstr>
      <vt:lpstr>Conception personnalisée</vt:lpstr>
      <vt:lpstr>Présentation Bpifrance</vt:lpstr>
      <vt:lpstr>Qui sommes-nous ?</vt:lpstr>
      <vt:lpstr>Qui sommes-nous ?</vt:lpstr>
      <vt:lpstr>Nos métiers</vt:lpstr>
      <vt:lpstr>Les chiffres clés 2014</vt:lpstr>
      <vt:lpstr>Focus</vt:lpstr>
      <vt:lpstr>Merci  alexandre.klein@bpifrance.fr</vt:lpstr>
    </vt:vector>
  </TitlesOfParts>
  <Company>ICDC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 de la présentation sur 4 lignes maximum</dc:title>
  <dc:subject>BPI</dc:subject>
  <dc:creator>Raulic, Charlotte</dc:creator>
  <cp:lastModifiedBy>Alexandre KLEIN</cp:lastModifiedBy>
  <cp:revision>398</cp:revision>
  <cp:lastPrinted>2015-10-13T14:26:30Z</cp:lastPrinted>
  <dcterms:created xsi:type="dcterms:W3CDTF">2013-07-05T08:00:59Z</dcterms:created>
  <dcterms:modified xsi:type="dcterms:W3CDTF">2015-10-14T08:07:31Z</dcterms:modified>
</cp:coreProperties>
</file>