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1" r:id="rId2"/>
    <p:sldId id="269" r:id="rId3"/>
    <p:sldId id="270" r:id="rId4"/>
    <p:sldId id="265" r:id="rId5"/>
    <p:sldId id="268" r:id="rId6"/>
    <p:sldId id="271" r:id="rId7"/>
    <p:sldId id="273" r:id="rId8"/>
    <p:sldId id="274" r:id="rId9"/>
    <p:sldId id="262" r:id="rId10"/>
    <p:sldId id="264" r:id="rId11"/>
    <p:sldId id="266" r:id="rId12"/>
    <p:sldId id="272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96C83-8B0E-4805-AC86-C03C95DA88A2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9E200-ABCC-428B-8A34-99373D0F68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8559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le-emploi.tv/widget/v21hv119_bds_entreprise_31_08_2021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Vidéo =&gt;</a:t>
            </a:r>
          </a:p>
          <a:p>
            <a:r>
              <a:rPr lang="fr-FR" dirty="0" smtClean="0"/>
              <a:t> </a:t>
            </a:r>
            <a:r>
              <a:rPr lang="fr-FR" dirty="0" smtClean="0">
                <a:hlinkClick r:id="rId3"/>
              </a:rPr>
              <a:t>https://www.pole-emploi.tv/widget/v21hv119_bds_entreprise_31_08_2021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9E200-ABCC-428B-8A34-99373D0F68F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5399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 smtClean="0"/>
              <a:t>16000 DE</a:t>
            </a:r>
            <a:r>
              <a:rPr lang="fr-FR" b="1" baseline="0" dirty="0" smtClean="0"/>
              <a:t> en QPV sur le territoire du 78 dont 12% de la demande d’emploi sur la zone Boucle de seine (</a:t>
            </a:r>
            <a:r>
              <a:rPr lang="fr-FR" b="1" baseline="0" dirty="0" err="1" smtClean="0"/>
              <a:t>sartrouville</a:t>
            </a:r>
            <a:r>
              <a:rPr lang="fr-FR" b="1" baseline="0" dirty="0" smtClean="0"/>
              <a:t> 13 % )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9E200-ABCC-428B-8A34-99373D0F68FB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1529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 smtClean="0"/>
              <a:t>Jeunes &lt;26 ans</a:t>
            </a:r>
            <a:r>
              <a:rPr lang="fr-FR" b="1" baseline="0" dirty="0" smtClean="0"/>
              <a:t> </a:t>
            </a:r>
            <a:r>
              <a:rPr lang="fr-FR" b="1" dirty="0" smtClean="0"/>
              <a:t>: 10954 demandeurs d’emploi cat A</a:t>
            </a:r>
            <a:r>
              <a:rPr lang="fr-FR" b="1" baseline="0" dirty="0" smtClean="0"/>
              <a:t> au T2 2021 dans le département du 78 (dont 70% niveau sup au BAC)  dont 924 Jeunes sur le périmètre agence de Sartrouville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9E200-ABCC-428B-8A34-99373D0F68FB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885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Lien sur le site</a:t>
            </a:r>
            <a:r>
              <a:rPr lang="fr-FR" baseline="0" dirty="0" smtClean="0"/>
              <a:t> du gouvernement : https://travail-emploi.gouv.fr/actualites/l-actualite-du-ministere/article/un-plan-massif-pour-la-formation-des-demandeurs-d-emploi-de-longue-duree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9E200-ABCC-428B-8A34-99373D0F68FB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8446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C0654-F105-47EA-8CF9-4C4DA11E1392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25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C0654-F105-47EA-8CF9-4C4DA11E1392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25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F26C-B143-4FB4-88F1-ADB1B9134D95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FAC08-EA4F-4273-88E9-F2AC4DAA3E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1832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F26C-B143-4FB4-88F1-ADB1B9134D95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FAC08-EA4F-4273-88E9-F2AC4DAA3E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01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F26C-B143-4FB4-88F1-ADB1B9134D95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FAC08-EA4F-4273-88E9-F2AC4DAA3E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0872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F26C-B143-4FB4-88F1-ADB1B9134D95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FAC08-EA4F-4273-88E9-F2AC4DAA3E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5532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F26C-B143-4FB4-88F1-ADB1B9134D95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FAC08-EA4F-4273-88E9-F2AC4DAA3E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9991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F26C-B143-4FB4-88F1-ADB1B9134D95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FAC08-EA4F-4273-88E9-F2AC4DAA3E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692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F26C-B143-4FB4-88F1-ADB1B9134D95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FAC08-EA4F-4273-88E9-F2AC4DAA3E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2604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F26C-B143-4FB4-88F1-ADB1B9134D95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FAC08-EA4F-4273-88E9-F2AC4DAA3E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802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F26C-B143-4FB4-88F1-ADB1B9134D95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FAC08-EA4F-4273-88E9-F2AC4DAA3E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9603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F26C-B143-4FB4-88F1-ADB1B9134D95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FAC08-EA4F-4273-88E9-F2AC4DAA3E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2046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F26C-B143-4FB4-88F1-ADB1B9134D95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FAC08-EA4F-4273-88E9-F2AC4DAA3E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9805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7104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16" r="398" b="50000"/>
          <a:stretch/>
        </p:blipFill>
        <p:spPr>
          <a:xfrm>
            <a:off x="0" y="0"/>
            <a:ext cx="9144000" cy="1509184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754" y="0"/>
            <a:ext cx="9144001" cy="1509184"/>
          </a:xfrm>
          <a:prstGeom prst="rect">
            <a:avLst/>
          </a:prstGeom>
          <a:solidFill>
            <a:srgbClr val="005377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 userDrawn="1"/>
        </p:nvSpPr>
        <p:spPr>
          <a:xfrm>
            <a:off x="0" y="1509184"/>
            <a:ext cx="9144000" cy="53488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715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16" r="398" b="50000"/>
          <a:stretch/>
        </p:blipFill>
        <p:spPr>
          <a:xfrm>
            <a:off x="0" y="0"/>
            <a:ext cx="9144000" cy="1509184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754" y="0"/>
            <a:ext cx="9144001" cy="1509184"/>
          </a:xfrm>
          <a:prstGeom prst="rect">
            <a:avLst/>
          </a:prstGeom>
          <a:solidFill>
            <a:srgbClr val="005377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 userDrawn="1"/>
        </p:nvSpPr>
        <p:spPr>
          <a:xfrm>
            <a:off x="0" y="1509184"/>
            <a:ext cx="9144000" cy="53488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779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6F26C-B143-4FB4-88F1-ADB1B9134D95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FAC08-EA4F-4273-88E9-F2AC4DAA3E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017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pole-emploi.tv/widget/v21hv119_bds_entreprise_31_08_2021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service-public.fr/particuliers/vosdroits/F2918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le-emploi.fr/employeur/aides-aux-recrutements/les-aides-a-la-formation/la-preparation-operationnelle-a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hyperlink" Target="mailto:entreprise.sartrouville@pole-emploi.net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1" r="398" b="14159"/>
          <a:stretch/>
        </p:blipFill>
        <p:spPr>
          <a:xfrm>
            <a:off x="-19937" y="488370"/>
            <a:ext cx="9144000" cy="6340609"/>
          </a:xfrm>
          <a:prstGeom prst="rect">
            <a:avLst/>
          </a:prstGeom>
        </p:spPr>
      </p:pic>
      <p:sp>
        <p:nvSpPr>
          <p:cNvPr id="46" name="Rectangle 45"/>
          <p:cNvSpPr/>
          <p:nvPr/>
        </p:nvSpPr>
        <p:spPr>
          <a:xfrm>
            <a:off x="-19937" y="4867573"/>
            <a:ext cx="9192872" cy="199042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1" tIns="17140" rIns="34281" bIns="17140" rtlCol="0" anchor="ctr"/>
          <a:lstStyle/>
          <a:p>
            <a:pPr algn="ctr"/>
            <a:r>
              <a:rPr lang="fr-FR" dirty="0"/>
              <a:t>   </a:t>
            </a:r>
          </a:p>
        </p:txBody>
      </p:sp>
      <p:sp>
        <p:nvSpPr>
          <p:cNvPr id="45" name="Rectangle 44"/>
          <p:cNvSpPr/>
          <p:nvPr/>
        </p:nvSpPr>
        <p:spPr>
          <a:xfrm>
            <a:off x="-54127" y="220693"/>
            <a:ext cx="9338992" cy="199896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1" tIns="17140" rIns="34281" bIns="17140" rtlCol="0" anchor="ctr"/>
          <a:lstStyle/>
          <a:p>
            <a:pPr algn="ctr"/>
            <a:r>
              <a:rPr lang="fr-FR" dirty="0" smtClean="0"/>
              <a:t>   </a:t>
            </a:r>
            <a:endParaRPr lang="fr-FR" dirty="0"/>
          </a:p>
        </p:txBody>
      </p:sp>
      <p:grpSp>
        <p:nvGrpSpPr>
          <p:cNvPr id="25" name="Group 4">
            <a:extLst>
              <a:ext uri="{FF2B5EF4-FFF2-40B4-BE49-F238E27FC236}">
                <a16:creationId xmlns="" xmlns:a16="http://schemas.microsoft.com/office/drawing/2014/main" id="{7D884BCA-1978-49CC-8588-5399D7CABDE7}"/>
              </a:ext>
            </a:extLst>
          </p:cNvPr>
          <p:cNvGrpSpPr/>
          <p:nvPr/>
        </p:nvGrpSpPr>
        <p:grpSpPr>
          <a:xfrm>
            <a:off x="4024842" y="-829501"/>
            <a:ext cx="501650" cy="254000"/>
            <a:chOff x="4679586" y="878988"/>
            <a:chExt cx="501650" cy="190500"/>
          </a:xfrm>
        </p:grpSpPr>
        <p:sp>
          <p:nvSpPr>
            <p:cNvPr id="27" name="Oval 5">
              <a:extLst>
                <a:ext uri="{FF2B5EF4-FFF2-40B4-BE49-F238E27FC236}">
                  <a16:creationId xmlns="" xmlns:a16="http://schemas.microsoft.com/office/drawing/2014/main" id="{3701A590-ABA9-4BD2-BD64-376A4C227798}"/>
                </a:ext>
              </a:extLst>
            </p:cNvPr>
            <p:cNvSpPr/>
            <p:nvPr/>
          </p:nvSpPr>
          <p:spPr>
            <a:xfrm>
              <a:off x="4679586" y="878988"/>
              <a:ext cx="190500" cy="190500"/>
            </a:xfrm>
            <a:prstGeom prst="ellipse">
              <a:avLst/>
            </a:prstGeom>
            <a:solidFill>
              <a:srgbClr val="FFDE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6">
              <a:extLst>
                <a:ext uri="{FF2B5EF4-FFF2-40B4-BE49-F238E27FC236}">
                  <a16:creationId xmlns="" xmlns:a16="http://schemas.microsoft.com/office/drawing/2014/main" id="{3E53B434-A2A6-4C16-99DD-292CE4FD62C4}"/>
                </a:ext>
              </a:extLst>
            </p:cNvPr>
            <p:cNvSpPr/>
            <p:nvPr/>
          </p:nvSpPr>
          <p:spPr>
            <a:xfrm>
              <a:off x="4990736" y="878988"/>
              <a:ext cx="190500" cy="190500"/>
            </a:xfrm>
            <a:prstGeom prst="ellipse">
              <a:avLst/>
            </a:prstGeom>
            <a:solidFill>
              <a:srgbClr val="00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4050413" y="-1289099"/>
            <a:ext cx="1395009" cy="254000"/>
            <a:chOff x="4024842" y="-622126"/>
            <a:chExt cx="1395009" cy="190500"/>
          </a:xfrm>
        </p:grpSpPr>
        <p:grpSp>
          <p:nvGrpSpPr>
            <p:cNvPr id="32" name="Group 4">
              <a:extLst>
                <a:ext uri="{FF2B5EF4-FFF2-40B4-BE49-F238E27FC236}">
                  <a16:creationId xmlns="" xmlns:a16="http://schemas.microsoft.com/office/drawing/2014/main" id="{7D884BCA-1978-49CC-8588-5399D7CABDE7}"/>
                </a:ext>
              </a:extLst>
            </p:cNvPr>
            <p:cNvGrpSpPr/>
            <p:nvPr/>
          </p:nvGrpSpPr>
          <p:grpSpPr>
            <a:xfrm>
              <a:off x="4024842" y="-622126"/>
              <a:ext cx="1123222" cy="190500"/>
              <a:chOff x="4679586" y="878988"/>
              <a:chExt cx="1123222" cy="190500"/>
            </a:xfrm>
          </p:grpSpPr>
          <p:sp>
            <p:nvSpPr>
              <p:cNvPr id="37" name="Oval 5">
                <a:extLst>
                  <a:ext uri="{FF2B5EF4-FFF2-40B4-BE49-F238E27FC236}">
                    <a16:creationId xmlns="" xmlns:a16="http://schemas.microsoft.com/office/drawing/2014/main" id="{3701A590-ABA9-4BD2-BD64-376A4C227798}"/>
                  </a:ext>
                </a:extLst>
              </p:cNvPr>
              <p:cNvSpPr/>
              <p:nvPr/>
            </p:nvSpPr>
            <p:spPr>
              <a:xfrm>
                <a:off x="4679586" y="878988"/>
                <a:ext cx="190500" cy="190500"/>
              </a:xfrm>
              <a:prstGeom prst="ellipse">
                <a:avLst/>
              </a:prstGeom>
              <a:solidFill>
                <a:srgbClr val="052F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6">
                <a:extLst>
                  <a:ext uri="{FF2B5EF4-FFF2-40B4-BE49-F238E27FC236}">
                    <a16:creationId xmlns="" xmlns:a16="http://schemas.microsoft.com/office/drawing/2014/main" id="{3E53B434-A2A6-4C16-99DD-292CE4FD62C4}"/>
                  </a:ext>
                </a:extLst>
              </p:cNvPr>
              <p:cNvSpPr/>
              <p:nvPr/>
            </p:nvSpPr>
            <p:spPr>
              <a:xfrm>
                <a:off x="4990736" y="878988"/>
                <a:ext cx="190500" cy="190500"/>
              </a:xfrm>
              <a:prstGeom prst="ellipse">
                <a:avLst/>
              </a:prstGeom>
              <a:solidFill>
                <a:srgbClr val="0053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7">
                <a:extLst>
                  <a:ext uri="{FF2B5EF4-FFF2-40B4-BE49-F238E27FC236}">
                    <a16:creationId xmlns="" xmlns:a16="http://schemas.microsoft.com/office/drawing/2014/main" id="{F3E5BC96-17A2-4BD5-BA51-10270687E851}"/>
                  </a:ext>
                </a:extLst>
              </p:cNvPr>
              <p:cNvSpPr/>
              <p:nvPr/>
            </p:nvSpPr>
            <p:spPr>
              <a:xfrm>
                <a:off x="5301522" y="878988"/>
                <a:ext cx="190500" cy="190500"/>
              </a:xfrm>
              <a:prstGeom prst="ellipse">
                <a:avLst/>
              </a:prstGeom>
              <a:solidFill>
                <a:srgbClr val="06A7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8">
                <a:extLst>
                  <a:ext uri="{FF2B5EF4-FFF2-40B4-BE49-F238E27FC236}">
                    <a16:creationId xmlns="" xmlns:a16="http://schemas.microsoft.com/office/drawing/2014/main" id="{1A06ACCC-548D-4873-BD3B-AD3CA2C095B0}"/>
                  </a:ext>
                </a:extLst>
              </p:cNvPr>
              <p:cNvSpPr/>
              <p:nvPr/>
            </p:nvSpPr>
            <p:spPr>
              <a:xfrm>
                <a:off x="5612308" y="878988"/>
                <a:ext cx="190500" cy="190500"/>
              </a:xfrm>
              <a:prstGeom prst="ellipse">
                <a:avLst/>
              </a:prstGeom>
              <a:solidFill>
                <a:srgbClr val="00CE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6" name="Oval 8">
              <a:extLst>
                <a:ext uri="{FF2B5EF4-FFF2-40B4-BE49-F238E27FC236}">
                  <a16:creationId xmlns="" xmlns:a16="http://schemas.microsoft.com/office/drawing/2014/main" id="{1A06ACCC-548D-4873-BD3B-AD3CA2C095B0}"/>
                </a:ext>
              </a:extLst>
            </p:cNvPr>
            <p:cNvSpPr/>
            <p:nvPr/>
          </p:nvSpPr>
          <p:spPr>
            <a:xfrm>
              <a:off x="5229351" y="-622126"/>
              <a:ext cx="190500" cy="190500"/>
            </a:xfrm>
            <a:prstGeom prst="ellipse">
              <a:avLst/>
            </a:prstGeom>
            <a:solidFill>
              <a:srgbClr val="FFED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ZoneTexte 2"/>
          <p:cNvSpPr txBox="1"/>
          <p:nvPr/>
        </p:nvSpPr>
        <p:spPr>
          <a:xfrm>
            <a:off x="2058998" y="5061181"/>
            <a:ext cx="4605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2000" b="1" dirty="0" smtClean="0">
              <a:solidFill>
                <a:srgbClr val="005377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48" name="Picture 2" descr="RÃ©sultat de recherche d'images pour &quot;LOGO GEBS&quot;">
            <a:extLst>
              <a:ext uri="{FF2B5EF4-FFF2-40B4-BE49-F238E27FC236}">
                <a16:creationId xmlns:a16="http://schemas.microsoft.com/office/drawing/2014/main" xmlns="" id="{B44A07FF-402A-4F29-863A-B0822B580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950" y="5691833"/>
            <a:ext cx="1747523" cy="800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e 2"/>
          <p:cNvGrpSpPr>
            <a:grpSpLocks/>
          </p:cNvGrpSpPr>
          <p:nvPr/>
        </p:nvGrpSpPr>
        <p:grpSpPr bwMode="auto">
          <a:xfrm>
            <a:off x="140865" y="5461290"/>
            <a:ext cx="1394848" cy="1313239"/>
            <a:chOff x="946549" y="2244437"/>
            <a:chExt cx="2331288" cy="2352465"/>
          </a:xfrm>
        </p:grpSpPr>
        <p:sp>
          <p:nvSpPr>
            <p:cNvPr id="20" name="Ellipse 19"/>
            <p:cNvSpPr/>
            <p:nvPr/>
          </p:nvSpPr>
          <p:spPr>
            <a:xfrm>
              <a:off x="1067270" y="2410913"/>
              <a:ext cx="2091826" cy="2009604"/>
            </a:xfrm>
            <a:prstGeom prst="ellipse">
              <a:avLst/>
            </a:prstGeom>
            <a:solidFill>
              <a:srgbClr val="E5F7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pic>
          <p:nvPicPr>
            <p:cNvPr id="22" name="Google Shape;265;p13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6549" y="2244437"/>
              <a:ext cx="2331288" cy="2352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ZoneTexte 3"/>
          <p:cNvSpPr txBox="1"/>
          <p:nvPr/>
        </p:nvSpPr>
        <p:spPr>
          <a:xfrm>
            <a:off x="50363" y="1270182"/>
            <a:ext cx="90249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0070C0"/>
                </a:solidFill>
              </a:rPr>
              <a:t>NOTRE OFFRE DE SERVICE RECRUTEMENT ET </a:t>
            </a:r>
          </a:p>
          <a:p>
            <a:pPr algn="ctr"/>
            <a:r>
              <a:rPr lang="fr-FR" sz="2800" b="1" dirty="0" smtClean="0">
                <a:solidFill>
                  <a:srgbClr val="0070C0"/>
                </a:solidFill>
              </a:rPr>
              <a:t>LES AIDES A L’EMBAUCHE </a:t>
            </a:r>
            <a:endParaRPr lang="fr-FR" sz="2800" b="1" dirty="0">
              <a:solidFill>
                <a:srgbClr val="0070C0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4127" y="3945"/>
            <a:ext cx="1589839" cy="115184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195736" y="5301208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ATELIER RH DU 19 OCTOBRE 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6718929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971600" y="383360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bg1"/>
                </a:solidFill>
              </a:rPr>
              <a:t>NOTRE BOUQUET DE SERVICE ENTREPRISES </a:t>
            </a:r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79512" y="1700808"/>
            <a:ext cx="89644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Depuis le 10 septembre : une offre </a:t>
            </a:r>
            <a:r>
              <a:rPr lang="fr-FR" sz="2800" b="1" dirty="0"/>
              <a:t>de </a:t>
            </a:r>
            <a:r>
              <a:rPr lang="fr-FR" sz="2800" b="1" dirty="0" smtClean="0"/>
              <a:t>services disponible </a:t>
            </a:r>
            <a:r>
              <a:rPr lang="fr-FR" sz="2800" b="1" dirty="0"/>
              <a:t>plus lisible, mieux visible et plus </a:t>
            </a:r>
            <a:r>
              <a:rPr lang="fr-FR" sz="2800" b="1" dirty="0" smtClean="0"/>
              <a:t>désirable ! </a:t>
            </a:r>
            <a:endParaRPr lang="fr-FR" sz="28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402" y="2852936"/>
            <a:ext cx="6457950" cy="25812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51402" y="5517232"/>
            <a:ext cx="76049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hlinkClick r:id="rId4"/>
              </a:rPr>
              <a:t>https://www.pole-emploi.tv/widget/v21hv119_bds_entreprise_31_08_2021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406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763688" y="548680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bg1"/>
                </a:solidFill>
              </a:rPr>
              <a:t>NOTRE BOUQUET DE SERVICE </a:t>
            </a:r>
            <a:endParaRPr lang="fr-FR" sz="3200" b="1" dirty="0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4784"/>
            <a:ext cx="9144000" cy="512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226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1628800"/>
            <a:ext cx="8280920" cy="5121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10">
              <a:spcBef>
                <a:spcPct val="20000"/>
              </a:spcBef>
              <a:defRPr/>
            </a:pPr>
            <a:r>
              <a:rPr lang="fr-FR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EMPLOIS FRANCS </a:t>
            </a:r>
          </a:p>
          <a:p>
            <a:pPr marL="285750" indent="-285750" algn="just" defTabSz="914110">
              <a:spcBef>
                <a:spcPct val="20000"/>
              </a:spcBef>
              <a:buFont typeface="Wingdings" panose="05000000000000000000" pitchFamily="2" charset="2"/>
              <a:buChar char="q"/>
              <a:defRPr/>
            </a:pPr>
            <a:r>
              <a:rPr lang="fr-FR" b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Entreprises et associations quelque soit sa localisation</a:t>
            </a:r>
          </a:p>
          <a:p>
            <a:pPr marL="285750" indent="-285750" algn="just" defTabSz="914110">
              <a:spcBef>
                <a:spcPct val="20000"/>
              </a:spcBef>
              <a:buFont typeface="Wingdings" panose="05000000000000000000" pitchFamily="2" charset="2"/>
              <a:buChar char="q"/>
              <a:defRPr/>
            </a:pPr>
            <a:r>
              <a:rPr lang="fr-FR" b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Contrat </a:t>
            </a:r>
            <a:r>
              <a:rPr lang="fr-FR" sz="2000" b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CDI  </a:t>
            </a:r>
            <a:r>
              <a:rPr lang="fr-FR" b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temps plein </a:t>
            </a:r>
            <a:r>
              <a:rPr lang="fr-FR" sz="2000" b="1" dirty="0" smtClean="0">
                <a:solidFill>
                  <a:srgbClr val="00597C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15 000€</a:t>
            </a:r>
            <a:r>
              <a:rPr lang="fr-FR" sz="2000" b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 </a:t>
            </a:r>
            <a:r>
              <a:rPr lang="fr-FR" b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                               </a:t>
            </a:r>
            <a:r>
              <a:rPr lang="fr-FR" sz="1400" b="1" dirty="0" smtClean="0">
                <a:solidFill>
                  <a:srgbClr val="00597C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 5000€/an dans la limite de 3 ans </a:t>
            </a:r>
          </a:p>
          <a:p>
            <a:pPr marL="285750" indent="-285750" algn="just" defTabSz="914110">
              <a:spcBef>
                <a:spcPct val="20000"/>
              </a:spcBef>
              <a:buFont typeface="Wingdings" panose="05000000000000000000" pitchFamily="2" charset="2"/>
              <a:buChar char="q"/>
              <a:defRPr/>
            </a:pPr>
            <a:r>
              <a:rPr lang="fr-FR" b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Contrat </a:t>
            </a:r>
            <a:r>
              <a:rPr lang="fr-FR" sz="2000" b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CDD 6 mois </a:t>
            </a:r>
            <a:r>
              <a:rPr lang="fr-FR" b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mini temps plein </a:t>
            </a:r>
            <a:r>
              <a:rPr lang="fr-FR" sz="2000" b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5 000€</a:t>
            </a:r>
            <a:r>
              <a:rPr lang="fr-FR" b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          </a:t>
            </a:r>
            <a:r>
              <a:rPr lang="fr-FR" sz="1400" b="1" dirty="0" smtClean="0">
                <a:solidFill>
                  <a:srgbClr val="00597C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</a:t>
            </a:r>
            <a:r>
              <a:rPr lang="fr-FR" sz="1400" b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2500€/an dans la limite de 2 ans </a:t>
            </a:r>
          </a:p>
          <a:p>
            <a:pPr marL="285750" indent="-285750" algn="just" defTabSz="914110">
              <a:spcBef>
                <a:spcPct val="20000"/>
              </a:spcBef>
              <a:buFont typeface="Wingdings" panose="05000000000000000000" pitchFamily="2" charset="2"/>
              <a:buChar char="q"/>
              <a:defRPr/>
            </a:pPr>
            <a:r>
              <a:rPr lang="fr-FR" b="1" dirty="0">
                <a:solidFill>
                  <a:srgbClr val="00597C"/>
                </a:solidFill>
                <a:latin typeface="Calibri" panose="020F0502020204030204" pitchFamily="34" charset="0"/>
              </a:rPr>
              <a:t>Dossier à envoyer dans les </a:t>
            </a:r>
            <a:r>
              <a:rPr lang="fr-FR" sz="2000" b="1" dirty="0">
                <a:solidFill>
                  <a:srgbClr val="00597C"/>
                </a:solidFill>
                <a:latin typeface="Calibri" panose="020F0502020204030204" pitchFamily="34" charset="0"/>
              </a:rPr>
              <a:t>3 mois </a:t>
            </a:r>
            <a:r>
              <a:rPr lang="fr-FR" b="1" dirty="0">
                <a:solidFill>
                  <a:srgbClr val="00597C"/>
                </a:solidFill>
                <a:latin typeface="Calibri" panose="020F0502020204030204" pitchFamily="34" charset="0"/>
              </a:rPr>
              <a:t>qui suivent la signature du contrat</a:t>
            </a:r>
          </a:p>
          <a:p>
            <a:pPr marL="285750" indent="-285750" algn="just" defTabSz="914110">
              <a:spcBef>
                <a:spcPct val="20000"/>
              </a:spcBef>
              <a:buFont typeface="Wingdings" panose="05000000000000000000" pitchFamily="2" charset="2"/>
              <a:buChar char="q"/>
              <a:defRPr/>
            </a:pPr>
            <a:r>
              <a:rPr lang="fr-FR" b="1" dirty="0">
                <a:solidFill>
                  <a:srgbClr val="00597C"/>
                </a:solidFill>
                <a:latin typeface="Calibri" panose="020F0502020204030204" pitchFamily="34" charset="0"/>
              </a:rPr>
              <a:t>Aide versée à terme échu  au semestre</a:t>
            </a:r>
          </a:p>
          <a:p>
            <a:pPr marL="285750" indent="-285750" algn="just" defTabSz="914110">
              <a:spcBef>
                <a:spcPct val="20000"/>
              </a:spcBef>
              <a:buFont typeface="Wingdings" panose="05000000000000000000" pitchFamily="2" charset="2"/>
              <a:buChar char="q"/>
              <a:defRPr/>
            </a:pPr>
            <a:r>
              <a:rPr lang="fr-FR" b="1" dirty="0">
                <a:solidFill>
                  <a:srgbClr val="00597C"/>
                </a:solidFill>
                <a:latin typeface="Calibri" panose="020F0502020204030204" pitchFamily="34" charset="0"/>
              </a:rPr>
              <a:t>Quelque soit le métier, l'âge, le niveau de diplôme, la rémunération</a:t>
            </a:r>
          </a:p>
          <a:p>
            <a:pPr marL="285750" indent="-285750" algn="just" defTabSz="914110">
              <a:spcBef>
                <a:spcPct val="20000"/>
              </a:spcBef>
              <a:buFont typeface="Wingdings" panose="05000000000000000000" pitchFamily="2" charset="2"/>
              <a:buChar char="q"/>
              <a:defRPr/>
            </a:pPr>
            <a:r>
              <a:rPr lang="fr-FR" b="1" dirty="0">
                <a:solidFill>
                  <a:srgbClr val="00597C"/>
                </a:solidFill>
                <a:latin typeface="Calibri" panose="020F0502020204030204" pitchFamily="34" charset="0"/>
              </a:rPr>
              <a:t>Demandeurs </a:t>
            </a:r>
            <a:r>
              <a:rPr lang="fr-FR" b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d’emploi résidant dans les quartiers prioritaire de la ville de votre commune ou d’un autre département et inscrits auprès d’un organisme de mission publique</a:t>
            </a:r>
            <a:endParaRPr lang="fr-FR" b="1" dirty="0">
              <a:solidFill>
                <a:srgbClr val="00597C"/>
              </a:solidFill>
              <a:latin typeface="Calibri" panose="020F0502020204030204" pitchFamily="34" charset="0"/>
            </a:endParaRPr>
          </a:p>
          <a:p>
            <a:pPr marL="285750" indent="-285750" algn="just" defTabSz="914110">
              <a:spcBef>
                <a:spcPct val="20000"/>
              </a:spcBef>
              <a:buFont typeface="Wingdings" panose="05000000000000000000" pitchFamily="2" charset="2"/>
              <a:buChar char="q"/>
              <a:defRPr/>
            </a:pPr>
            <a:r>
              <a:rPr lang="fr-FR" b="1" dirty="0">
                <a:solidFill>
                  <a:srgbClr val="00597C"/>
                </a:solidFill>
                <a:latin typeface="Calibri" panose="020F0502020204030204" pitchFamily="34" charset="0"/>
              </a:rPr>
              <a:t>Cumulable </a:t>
            </a:r>
            <a:r>
              <a:rPr lang="fr-FR" b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avec les aides liées aux embauches en contrat pro</a:t>
            </a:r>
          </a:p>
          <a:p>
            <a:pPr algn="just" defTabSz="914110">
              <a:spcBef>
                <a:spcPct val="20000"/>
              </a:spcBef>
              <a:defRPr/>
            </a:pPr>
            <a:r>
              <a:rPr lang="fr-FR" i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NB  : En plus sur les contrats de pro : aide forfaitaire de </a:t>
            </a:r>
            <a:r>
              <a:rPr lang="fr-FR" i="1" dirty="0">
                <a:solidFill>
                  <a:srgbClr val="00597C"/>
                </a:solidFill>
                <a:latin typeface="Calibri" panose="020F0502020204030204" pitchFamily="34" charset="0"/>
              </a:rPr>
              <a:t>2000 (pole emploi) pour les 26 ans et plus + 2000€ (Etat) pour les plus de 45 ans </a:t>
            </a:r>
            <a:endParaRPr lang="fr-FR" i="1" dirty="0" smtClean="0">
              <a:solidFill>
                <a:srgbClr val="00597C"/>
              </a:solidFill>
              <a:latin typeface="Calibri" panose="020F0502020204030204" pitchFamily="34" charset="0"/>
            </a:endParaRPr>
          </a:p>
          <a:p>
            <a:pPr algn="just" defTabSz="914110">
              <a:spcBef>
                <a:spcPct val="20000"/>
              </a:spcBef>
              <a:defRPr/>
            </a:pPr>
            <a:endParaRPr lang="fr-FR" i="1" dirty="0" smtClean="0">
              <a:solidFill>
                <a:srgbClr val="00597C"/>
              </a:solidFill>
              <a:latin typeface="Calibri" panose="020F0502020204030204" pitchFamily="34" charset="0"/>
            </a:endParaRPr>
          </a:p>
          <a:p>
            <a:pPr algn="ctr" defTabSz="914110">
              <a:spcBef>
                <a:spcPct val="20000"/>
              </a:spcBef>
              <a:defRPr/>
            </a:pPr>
            <a:r>
              <a:rPr lang="fr-FR" b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*** LA DEMARCHE : contacter votre agence de proximité ! *** </a:t>
            </a:r>
            <a:endParaRPr lang="fr-FR" b="1" dirty="0">
              <a:solidFill>
                <a:srgbClr val="00597C"/>
              </a:solidFill>
              <a:latin typeface="Calibri" panose="020F050202020403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907704" y="523731"/>
            <a:ext cx="51125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spc="-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MESURES GOUVERNEMENTALES </a:t>
            </a:r>
            <a:endParaRPr lang="fr-FR" sz="2800" b="1" spc="-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49" y="294977"/>
            <a:ext cx="2163683" cy="98072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8" name="Google Shape;265;p13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1" y="144709"/>
            <a:ext cx="1115616" cy="1124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3728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7544" y="1628800"/>
            <a:ext cx="8280920" cy="5330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10">
              <a:spcBef>
                <a:spcPct val="20000"/>
              </a:spcBef>
              <a:defRPr/>
            </a:pPr>
            <a:r>
              <a:rPr lang="fr-FR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CIE - Contrat Initiative Emploi JEUNE (&lt; 26 ans)</a:t>
            </a:r>
          </a:p>
          <a:p>
            <a:pPr algn="ctr" defTabSz="914110">
              <a:spcBef>
                <a:spcPct val="20000"/>
              </a:spcBef>
              <a:defRPr/>
            </a:pPr>
            <a:r>
              <a:rPr lang="fr-FR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47% du SMIC </a:t>
            </a:r>
          </a:p>
          <a:p>
            <a:pPr marL="285750" indent="-285750" algn="just" defTabSz="914110">
              <a:spcBef>
                <a:spcPct val="20000"/>
              </a:spcBef>
              <a:buFont typeface="Wingdings" panose="05000000000000000000" pitchFamily="2" charset="2"/>
              <a:buChar char="q"/>
              <a:defRPr/>
            </a:pPr>
            <a:r>
              <a:rPr lang="fr-FR" sz="2000" b="1" dirty="0" smtClean="0">
                <a:solidFill>
                  <a:srgbClr val="00597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Entreprises du secteur marchand</a:t>
            </a:r>
            <a:r>
              <a:rPr lang="fr-FR" b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 à jour de ses cotisations, n’ayant pas procédé au licenciement économique sur le poste dans les 6 derniers mois et n’ayant pas embauché antérieurement le salarié  </a:t>
            </a:r>
          </a:p>
          <a:p>
            <a:pPr marL="285750" indent="-285750" algn="just" defTabSz="914110">
              <a:spcBef>
                <a:spcPct val="20000"/>
              </a:spcBef>
              <a:buFont typeface="Wingdings" panose="05000000000000000000" pitchFamily="2" charset="2"/>
              <a:buChar char="q"/>
              <a:defRPr/>
            </a:pPr>
            <a:r>
              <a:rPr lang="fr-FR" b="1" dirty="0" smtClean="0">
                <a:solidFill>
                  <a:srgbClr val="00597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Contrat CDD de 6 mois minimum ou </a:t>
            </a:r>
            <a:r>
              <a:rPr lang="fr-FR" sz="2000" b="1" dirty="0" smtClean="0">
                <a:solidFill>
                  <a:srgbClr val="00597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CDI  </a:t>
            </a:r>
          </a:p>
          <a:p>
            <a:pPr marL="285750" indent="-285750" algn="just" defTabSz="914110">
              <a:spcBef>
                <a:spcPct val="20000"/>
              </a:spcBef>
              <a:buFont typeface="Wingdings" panose="05000000000000000000" pitchFamily="2" charset="2"/>
              <a:buChar char="q"/>
              <a:defRPr/>
            </a:pPr>
            <a:r>
              <a:rPr lang="fr-FR" b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Intensité hebdomadaire de 20 H jusqu’à 35 H </a:t>
            </a:r>
            <a:endParaRPr lang="fr-FR" b="1" dirty="0">
              <a:solidFill>
                <a:srgbClr val="00597C"/>
              </a:solidFill>
              <a:latin typeface="Calibri" panose="020F0502020204030204" pitchFamily="34" charset="0"/>
            </a:endParaRPr>
          </a:p>
          <a:p>
            <a:pPr marL="285750" indent="-285750" algn="just" defTabSz="914110">
              <a:spcBef>
                <a:spcPct val="20000"/>
              </a:spcBef>
              <a:buFont typeface="Wingdings" panose="05000000000000000000" pitchFamily="2" charset="2"/>
              <a:buChar char="q"/>
              <a:defRPr/>
            </a:pPr>
            <a:r>
              <a:rPr lang="fr-FR" b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Aide financière versée sur 10 mois renouvelable sous conditions </a:t>
            </a:r>
          </a:p>
          <a:p>
            <a:pPr marL="285750" indent="-285750" algn="just" defTabSz="914110">
              <a:spcBef>
                <a:spcPct val="20000"/>
              </a:spcBef>
              <a:buFont typeface="Wingdings" panose="05000000000000000000" pitchFamily="2" charset="2"/>
              <a:buChar char="q"/>
              <a:defRPr/>
            </a:pPr>
            <a:r>
              <a:rPr lang="fr-FR" b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Demandeurs d’emploi jeunes de – 26 ans </a:t>
            </a:r>
            <a:endParaRPr lang="fr-FR" b="1" dirty="0">
              <a:solidFill>
                <a:srgbClr val="00597C"/>
              </a:solidFill>
              <a:latin typeface="Calibri" panose="020F0502020204030204" pitchFamily="34" charset="0"/>
            </a:endParaRPr>
          </a:p>
          <a:p>
            <a:pPr algn="just" defTabSz="914110">
              <a:spcBef>
                <a:spcPct val="20000"/>
              </a:spcBef>
              <a:defRPr/>
            </a:pPr>
            <a:endParaRPr lang="fr-FR" b="1" dirty="0" smtClean="0">
              <a:solidFill>
                <a:srgbClr val="00597C"/>
              </a:solidFill>
              <a:latin typeface="Calibri" panose="020F0502020204030204" pitchFamily="34" charset="0"/>
            </a:endParaRPr>
          </a:p>
          <a:p>
            <a:pPr algn="just" defTabSz="914110">
              <a:spcBef>
                <a:spcPct val="20000"/>
              </a:spcBef>
              <a:defRPr/>
            </a:pPr>
            <a:r>
              <a:rPr lang="fr-FR" b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Votre engagement : </a:t>
            </a:r>
          </a:p>
          <a:p>
            <a:pPr marL="285750" indent="-285750" algn="just" defTabSz="914110">
              <a:spcBef>
                <a:spcPct val="20000"/>
              </a:spcBef>
              <a:buFontTx/>
              <a:buChar char="-"/>
              <a:defRPr/>
            </a:pPr>
            <a:r>
              <a:rPr lang="fr-FR" b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Tutorat, aide à la prise de poste </a:t>
            </a:r>
          </a:p>
          <a:p>
            <a:pPr marL="285750" indent="-285750" algn="just" defTabSz="914110">
              <a:spcBef>
                <a:spcPct val="20000"/>
              </a:spcBef>
              <a:buFontTx/>
              <a:buChar char="-"/>
              <a:defRPr/>
            </a:pPr>
            <a:r>
              <a:rPr lang="fr-FR" b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Et/ou Plan de développement de compétences à définir en fonction du profil du jeune </a:t>
            </a:r>
          </a:p>
          <a:p>
            <a:pPr algn="ctr" defTabSz="914110">
              <a:spcBef>
                <a:spcPct val="20000"/>
              </a:spcBef>
              <a:defRPr/>
            </a:pPr>
            <a:r>
              <a:rPr lang="fr-FR" b="1" dirty="0" smtClean="0">
                <a:solidFill>
                  <a:srgbClr val="00597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*** LES DEMARCHES:  contacter votre agence de proximité ***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123728" y="260648"/>
            <a:ext cx="5400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spc="-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MESURES GOUVERNEMENTALES </a:t>
            </a:r>
          </a:p>
          <a:p>
            <a:endParaRPr lang="fr-FR" dirty="0"/>
          </a:p>
        </p:txBody>
      </p:sp>
      <p:grpSp>
        <p:nvGrpSpPr>
          <p:cNvPr id="8" name="Groupe 2"/>
          <p:cNvGrpSpPr>
            <a:grpSpLocks/>
          </p:cNvGrpSpPr>
          <p:nvPr/>
        </p:nvGrpSpPr>
        <p:grpSpPr bwMode="auto">
          <a:xfrm>
            <a:off x="7668344" y="89772"/>
            <a:ext cx="1224136" cy="1368152"/>
            <a:chOff x="946549" y="2244437"/>
            <a:chExt cx="2331288" cy="2352465"/>
          </a:xfrm>
        </p:grpSpPr>
        <p:sp>
          <p:nvSpPr>
            <p:cNvPr id="9" name="Ellipse 8"/>
            <p:cNvSpPr/>
            <p:nvPr/>
          </p:nvSpPr>
          <p:spPr>
            <a:xfrm>
              <a:off x="1067270" y="2410913"/>
              <a:ext cx="2091826" cy="2009604"/>
            </a:xfrm>
            <a:prstGeom prst="ellipse">
              <a:avLst/>
            </a:prstGeom>
            <a:solidFill>
              <a:srgbClr val="E5F7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pic>
          <p:nvPicPr>
            <p:cNvPr id="10" name="Google Shape;265;p13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6549" y="2244437"/>
              <a:ext cx="2331288" cy="2352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02702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4" y="1484784"/>
            <a:ext cx="9144000" cy="5017876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123728" y="332656"/>
            <a:ext cx="5040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spc="-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MESURES GOUVERNEMENTALES </a:t>
            </a:r>
            <a:endParaRPr lang="fr-FR" sz="2800" b="1" spc="-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366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597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331640" y="404664"/>
            <a:ext cx="71287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10">
              <a:spcBef>
                <a:spcPct val="20000"/>
              </a:spcBef>
              <a:defRPr/>
            </a:pPr>
            <a:r>
              <a:rPr lang="fr-FR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Aide </a:t>
            </a:r>
            <a:r>
              <a:rPr lang="fr-FR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à </a:t>
            </a:r>
            <a:r>
              <a:rPr lang="fr-FR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l’alternance Jeunes  </a:t>
            </a:r>
            <a:endParaRPr lang="fr-FR" sz="4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algn="just" defTabSz="914110">
              <a:spcBef>
                <a:spcPct val="20000"/>
              </a:spcBef>
              <a:defRPr/>
            </a:pPr>
            <a:endParaRPr lang="fr-FR" sz="4000" b="1" dirty="0" smtClean="0">
              <a:solidFill>
                <a:srgbClr val="00597C"/>
              </a:solidFill>
              <a:latin typeface="Calibri" panose="020F050202020403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79512" y="1950395"/>
            <a:ext cx="828092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fr-FR" dirty="0" smtClean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  <a:t>Dans le cadre du «</a:t>
            </a:r>
            <a:r>
              <a:rPr lang="fr-FR" altLang="fr-FR" dirty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  <a:t> </a:t>
            </a:r>
            <a:r>
              <a:rPr lang="fr-FR" altLang="fr-FR" b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PLAN JEUNE</a:t>
            </a:r>
            <a:r>
              <a:rPr lang="fr-FR" altLang="fr-FR" dirty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  <a:t> » l’Etat accorde une </a:t>
            </a:r>
            <a:r>
              <a:rPr lang="fr-FR" altLang="fr-FR" b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AIDE EXCEPTIONNELLE</a:t>
            </a:r>
            <a:r>
              <a:rPr lang="fr-FR" altLang="fr-FR" b="1" dirty="0">
                <a:solidFill>
                  <a:srgbClr val="0070C0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fr-FR" altLang="fr-FR" dirty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  <a:t>pour aider les employeurs à recruter </a:t>
            </a:r>
            <a:r>
              <a:rPr lang="fr-FR" altLang="fr-FR" dirty="0" smtClean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  <a:t>en  </a:t>
            </a:r>
            <a:r>
              <a:rPr lang="fr-FR" altLang="fr-FR" dirty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  <a:t>:</a:t>
            </a:r>
            <a:br>
              <a:rPr lang="fr-FR" altLang="fr-FR" dirty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</a:br>
            <a:r>
              <a:rPr lang="fr-FR" altLang="fr-FR" dirty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  <a:t/>
            </a:r>
            <a:br>
              <a:rPr lang="fr-FR" altLang="fr-FR" dirty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</a:br>
            <a:r>
              <a:rPr lang="fr-FR" altLang="fr-FR" dirty="0">
                <a:solidFill>
                  <a:srgbClr val="00B050"/>
                </a:solidFill>
                <a:latin typeface="Arial" charset="0"/>
                <a:ea typeface="ＭＳ Ｐゴシック" pitchFamily="34" charset="-128"/>
              </a:rPr>
              <a:t>-</a:t>
            </a:r>
            <a:r>
              <a:rPr lang="fr-FR" altLang="fr-FR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fr-FR" altLang="fr-FR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rPr>
              <a:t>CONTRAT D’APPRENTISSAGE    </a:t>
            </a:r>
            <a:r>
              <a:rPr lang="fr-FR" altLang="fr-FR" dirty="0">
                <a:solidFill>
                  <a:srgbClr val="071921"/>
                </a:solidFill>
                <a:latin typeface="Arial" charset="0"/>
                <a:ea typeface="ＭＳ Ｐゴシック" pitchFamily="34" charset="-128"/>
                <a:hlinkClick r:id="rId2"/>
              </a:rPr>
              <a:t/>
            </a:r>
            <a:br>
              <a:rPr lang="fr-FR" altLang="fr-FR" dirty="0">
                <a:solidFill>
                  <a:srgbClr val="071921"/>
                </a:solidFill>
                <a:latin typeface="Arial" charset="0"/>
                <a:ea typeface="ＭＳ Ｐゴシック" pitchFamily="34" charset="-128"/>
                <a:hlinkClick r:id="rId2"/>
              </a:rPr>
            </a:br>
            <a:r>
              <a:rPr lang="fr-FR" altLang="fr-FR" sz="2400" dirty="0">
                <a:solidFill>
                  <a:srgbClr val="0719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rPr>
              <a:t/>
            </a:r>
            <a:br>
              <a:rPr lang="fr-FR" altLang="fr-FR" sz="2400" dirty="0">
                <a:solidFill>
                  <a:srgbClr val="0719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rPr>
            </a:br>
            <a:r>
              <a:rPr lang="fr-FR" altLang="fr-FR" sz="2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rPr>
              <a:t>-</a:t>
            </a:r>
            <a:r>
              <a:rPr lang="fr-FR" altLang="fr-FR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rPr>
              <a:t> </a:t>
            </a:r>
            <a:r>
              <a:rPr lang="fr-FR" altLang="fr-FR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rPr>
              <a:t>CONTRAT DE PROFESSIONNALISATION </a:t>
            </a:r>
            <a:r>
              <a:rPr lang="fr-FR" altLang="fr-FR" b="1" dirty="0">
                <a:solidFill>
                  <a:srgbClr val="00B050"/>
                </a:solidFill>
                <a:latin typeface="Arial" charset="0"/>
                <a:ea typeface="ＭＳ Ｐゴシック" pitchFamily="34" charset="-128"/>
              </a:rPr>
              <a:t/>
            </a:r>
            <a:br>
              <a:rPr lang="fr-FR" altLang="fr-FR" b="1" dirty="0">
                <a:solidFill>
                  <a:srgbClr val="00B050"/>
                </a:solidFill>
                <a:latin typeface="Arial" charset="0"/>
                <a:ea typeface="ＭＳ Ｐゴシック" pitchFamily="34" charset="-128"/>
              </a:rPr>
            </a:br>
            <a:r>
              <a:rPr lang="fr-FR" altLang="fr-FR" b="1" dirty="0">
                <a:solidFill>
                  <a:srgbClr val="00B050"/>
                </a:solidFill>
                <a:latin typeface="Arial" charset="0"/>
                <a:ea typeface="ＭＳ Ｐゴシック" pitchFamily="34" charset="-128"/>
              </a:rPr>
              <a:t/>
            </a:r>
            <a:br>
              <a:rPr lang="fr-FR" altLang="fr-FR" b="1" dirty="0">
                <a:solidFill>
                  <a:srgbClr val="00B050"/>
                </a:solidFill>
                <a:latin typeface="Arial" charset="0"/>
                <a:ea typeface="ＭＳ Ｐゴシック" pitchFamily="34" charset="-128"/>
              </a:rPr>
            </a:br>
            <a:r>
              <a:rPr lang="fr-FR" altLang="fr-FR" u="sng" dirty="0" smtClean="0">
                <a:solidFill>
                  <a:srgbClr val="0719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rPr>
              <a:t>MONTANTS  </a:t>
            </a:r>
            <a:r>
              <a:rPr lang="fr-FR" altLang="fr-FR" u="sng" dirty="0">
                <a:solidFill>
                  <a:srgbClr val="0719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rPr>
              <a:t>:</a:t>
            </a:r>
            <a:r>
              <a:rPr lang="fr-FR" altLang="fr-FR" dirty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  <a:t/>
            </a:r>
            <a:br>
              <a:rPr lang="fr-FR" altLang="fr-FR" dirty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</a:br>
            <a:r>
              <a:rPr lang="fr-FR" altLang="fr-FR" dirty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  <a:t/>
            </a:r>
            <a:br>
              <a:rPr lang="fr-FR" altLang="fr-FR" dirty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</a:br>
            <a:r>
              <a:rPr lang="fr-FR" altLang="fr-FR" dirty="0" smtClean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  <a:t>=&gt; </a:t>
            </a:r>
            <a:r>
              <a:rPr lang="fr-FR" altLang="fr-FR" sz="2400" b="1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5000</a:t>
            </a:r>
            <a:r>
              <a:rPr lang="fr-FR" altLang="fr-FR" sz="2400" b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€ </a:t>
            </a:r>
            <a:r>
              <a:rPr lang="fr-FR" altLang="fr-FR" dirty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  <a:t>pour l’embauche d’1 </a:t>
            </a:r>
            <a:r>
              <a:rPr lang="fr-FR" altLang="fr-FR" b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mineur(e)</a:t>
            </a:r>
            <a:r>
              <a:rPr lang="fr-FR" altLang="fr-FR" dirty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  <a:t/>
            </a:r>
            <a:br>
              <a:rPr lang="fr-FR" altLang="fr-FR" dirty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</a:br>
            <a:r>
              <a:rPr lang="fr-FR" altLang="fr-FR" dirty="0" smtClean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  <a:t>=&gt; </a:t>
            </a:r>
            <a:r>
              <a:rPr lang="fr-FR" altLang="fr-FR" sz="2400" b="1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8000</a:t>
            </a:r>
            <a:r>
              <a:rPr lang="fr-FR" altLang="fr-FR" sz="2400" b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€</a:t>
            </a:r>
            <a:r>
              <a:rPr lang="fr-FR" altLang="fr-FR" sz="2400" dirty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fr-FR" altLang="fr-FR" dirty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  <a:t>pour l’embauche d’1 </a:t>
            </a:r>
            <a:r>
              <a:rPr lang="fr-FR" altLang="fr-FR" b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majeur(e)</a:t>
            </a:r>
            <a:r>
              <a:rPr lang="fr-FR" altLang="fr-FR" dirty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  <a:t/>
            </a:r>
            <a:br>
              <a:rPr lang="fr-FR" altLang="fr-FR" dirty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</a:br>
            <a:endParaRPr lang="fr-FR" altLang="fr-FR" dirty="0" smtClean="0">
              <a:solidFill>
                <a:srgbClr val="071921"/>
              </a:solidFill>
              <a:latin typeface="Arial" charset="0"/>
              <a:ea typeface="ＭＳ Ｐゴシック" pitchFamily="34" charset="-128"/>
            </a:endParaRPr>
          </a:p>
          <a:p>
            <a:r>
              <a:rPr lang="fr-FR" altLang="fr-FR" dirty="0" smtClean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  <a:t>Permet </a:t>
            </a:r>
            <a:r>
              <a:rPr lang="fr-FR" altLang="fr-FR" dirty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  <a:t>de couvrir la totalité ou presque des charges salariales pendant la </a:t>
            </a:r>
            <a:r>
              <a:rPr lang="fr-FR" altLang="fr-FR" b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1</a:t>
            </a:r>
            <a:r>
              <a:rPr lang="fr-FR" altLang="fr-FR" b="1" baseline="30000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ère</a:t>
            </a:r>
            <a:r>
              <a:rPr lang="fr-FR" altLang="fr-FR" b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 année</a:t>
            </a:r>
            <a:r>
              <a:rPr lang="fr-FR" altLang="fr-FR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fr-FR" altLang="fr-FR" dirty="0">
                <a:solidFill>
                  <a:srgbClr val="071921"/>
                </a:solidFill>
                <a:latin typeface="Arial" charset="0"/>
                <a:ea typeface="ＭＳ Ｐゴシック" pitchFamily="34" charset="-128"/>
              </a:rPr>
              <a:t>pour toute embauche intervenue jusqu’au </a:t>
            </a:r>
            <a:r>
              <a:rPr lang="fr-FR" altLang="fr-FR" b="1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31 DECEMBRE 2021</a:t>
            </a:r>
          </a:p>
        </p:txBody>
      </p:sp>
      <p:grpSp>
        <p:nvGrpSpPr>
          <p:cNvPr id="7" name="Groupe 2"/>
          <p:cNvGrpSpPr>
            <a:grpSpLocks/>
          </p:cNvGrpSpPr>
          <p:nvPr/>
        </p:nvGrpSpPr>
        <p:grpSpPr bwMode="auto">
          <a:xfrm>
            <a:off x="33719" y="116632"/>
            <a:ext cx="1394848" cy="1313239"/>
            <a:chOff x="946549" y="2244437"/>
            <a:chExt cx="2331288" cy="2352465"/>
          </a:xfrm>
        </p:grpSpPr>
        <p:sp>
          <p:nvSpPr>
            <p:cNvPr id="8" name="Ellipse 7"/>
            <p:cNvSpPr/>
            <p:nvPr/>
          </p:nvSpPr>
          <p:spPr>
            <a:xfrm>
              <a:off x="1067270" y="2410913"/>
              <a:ext cx="2091826" cy="2009604"/>
            </a:xfrm>
            <a:prstGeom prst="ellipse">
              <a:avLst/>
            </a:prstGeom>
            <a:solidFill>
              <a:srgbClr val="E5F7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pic>
          <p:nvPicPr>
            <p:cNvPr id="9" name="Google Shape;265;p13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6549" y="2244437"/>
              <a:ext cx="2331288" cy="2352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87510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115616" y="188640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Plan gouvernemental pour lutter contre le chômage de longue durée </a:t>
            </a:r>
            <a:endParaRPr lang="fr-FR" sz="3600" dirty="0"/>
          </a:p>
        </p:txBody>
      </p:sp>
      <p:sp>
        <p:nvSpPr>
          <p:cNvPr id="3" name="Rectangle 2"/>
          <p:cNvSpPr/>
          <p:nvPr/>
        </p:nvSpPr>
        <p:spPr>
          <a:xfrm>
            <a:off x="107504" y="1916832"/>
            <a:ext cx="921702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333333"/>
                </a:solidFill>
                <a:latin typeface="opensans-regular"/>
              </a:rPr>
              <a:t>L</a:t>
            </a:r>
            <a:r>
              <a:rPr lang="fr-FR" dirty="0" smtClean="0">
                <a:solidFill>
                  <a:srgbClr val="333333"/>
                </a:solidFill>
                <a:latin typeface="opensans-regular"/>
              </a:rPr>
              <a:t>e </a:t>
            </a:r>
            <a:r>
              <a:rPr lang="fr-FR" dirty="0">
                <a:solidFill>
                  <a:srgbClr val="333333"/>
                </a:solidFill>
                <a:latin typeface="opensans-regular"/>
              </a:rPr>
              <a:t>Gouvernement souhaite encourager les formations effectuées directement en </a:t>
            </a:r>
            <a:r>
              <a:rPr lang="fr-FR" dirty="0" smtClean="0">
                <a:solidFill>
                  <a:srgbClr val="333333"/>
                </a:solidFill>
                <a:latin typeface="opensans-regular"/>
              </a:rPr>
              <a:t>entreprise sur les métiers porteurs avec une attention particulière pour les demandeurs d’emploi de longue durée  : </a:t>
            </a:r>
          </a:p>
          <a:p>
            <a:endParaRPr lang="fr-FR" dirty="0">
              <a:solidFill>
                <a:srgbClr val="333333"/>
              </a:solidFill>
              <a:latin typeface="opensans-regular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 smtClean="0">
                <a:solidFill>
                  <a:srgbClr val="333333"/>
                </a:solidFill>
                <a:latin typeface="opensans-regular"/>
              </a:rPr>
              <a:t>240 </a:t>
            </a:r>
            <a:r>
              <a:rPr lang="fr-FR" dirty="0">
                <a:solidFill>
                  <a:srgbClr val="333333"/>
                </a:solidFill>
                <a:latin typeface="opensans-regular"/>
              </a:rPr>
              <a:t>millions d’euros seront mobilisés pour encourager les entreprises à former des demandeurs d’emploi de longue durée </a:t>
            </a:r>
            <a:r>
              <a:rPr lang="fr-FR" dirty="0" smtClean="0">
                <a:solidFill>
                  <a:srgbClr val="333333"/>
                </a:solidFill>
                <a:latin typeface="opensans-regular"/>
              </a:rPr>
              <a:t>: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>
                <a:solidFill>
                  <a:srgbClr val="333333"/>
                </a:solidFill>
                <a:latin typeface="opensans-regular"/>
              </a:rPr>
              <a:t>C</a:t>
            </a:r>
            <a:r>
              <a:rPr lang="fr-FR" dirty="0" smtClean="0">
                <a:solidFill>
                  <a:srgbClr val="333333"/>
                </a:solidFill>
                <a:latin typeface="opensans-regular"/>
              </a:rPr>
              <a:t>ontrats </a:t>
            </a:r>
            <a:r>
              <a:rPr lang="fr-FR" dirty="0">
                <a:solidFill>
                  <a:srgbClr val="333333"/>
                </a:solidFill>
                <a:latin typeface="opensans-regular"/>
              </a:rPr>
              <a:t>de </a:t>
            </a:r>
            <a:r>
              <a:rPr lang="fr-FR" dirty="0" smtClean="0">
                <a:solidFill>
                  <a:srgbClr val="333333"/>
                </a:solidFill>
                <a:latin typeface="opensans-regular"/>
              </a:rPr>
              <a:t>professionnalisation spécifique traduit par une aide </a:t>
            </a:r>
            <a:r>
              <a:rPr lang="fr-FR" dirty="0">
                <a:solidFill>
                  <a:srgbClr val="333333"/>
                </a:solidFill>
                <a:latin typeface="opensans-regular"/>
              </a:rPr>
              <a:t>de 8000€ </a:t>
            </a:r>
            <a:r>
              <a:rPr lang="fr-FR" dirty="0" smtClean="0">
                <a:solidFill>
                  <a:srgbClr val="333333"/>
                </a:solidFill>
                <a:latin typeface="opensans-regular"/>
              </a:rPr>
              <a:t>versée </a:t>
            </a:r>
            <a:r>
              <a:rPr lang="fr-FR" dirty="0">
                <a:solidFill>
                  <a:srgbClr val="333333"/>
                </a:solidFill>
                <a:latin typeface="opensans-regular"/>
              </a:rPr>
              <a:t>aux employeurs qui recrutent un demandeur d’emploi de longue durée par cette voie d’alternance</a:t>
            </a:r>
            <a:r>
              <a:rPr lang="fr-FR" dirty="0" smtClean="0">
                <a:solidFill>
                  <a:srgbClr val="333333"/>
                </a:solidFill>
                <a:latin typeface="opensans-regular"/>
              </a:rPr>
              <a:t>.</a:t>
            </a:r>
          </a:p>
          <a:p>
            <a:endParaRPr lang="fr-FR" dirty="0" smtClean="0">
              <a:solidFill>
                <a:srgbClr val="333333"/>
              </a:solidFill>
              <a:latin typeface="opensans-regular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>
                <a:solidFill>
                  <a:srgbClr val="333333"/>
                </a:solidFill>
                <a:latin typeface="opensans-regular"/>
              </a:rPr>
              <a:t> </a:t>
            </a:r>
            <a:r>
              <a:rPr lang="fr-FR" dirty="0" smtClean="0">
                <a:solidFill>
                  <a:srgbClr val="333333"/>
                </a:solidFill>
                <a:latin typeface="opensans-regular"/>
              </a:rPr>
              <a:t>Augmentation du </a:t>
            </a:r>
            <a:r>
              <a:rPr lang="fr-FR" b="1" dirty="0" smtClean="0">
                <a:solidFill>
                  <a:srgbClr val="333333"/>
                </a:solidFill>
                <a:latin typeface="opensans-regular"/>
              </a:rPr>
              <a:t>nombre </a:t>
            </a:r>
            <a:r>
              <a:rPr lang="fr-FR" b="1" dirty="0">
                <a:solidFill>
                  <a:srgbClr val="333333"/>
                </a:solidFill>
                <a:latin typeface="opensans-regular"/>
              </a:rPr>
              <a:t>de formations associées à une promesse d’embauche</a:t>
            </a:r>
            <a:r>
              <a:rPr lang="fr-FR" dirty="0">
                <a:solidFill>
                  <a:srgbClr val="333333"/>
                </a:solidFill>
                <a:latin typeface="opensans-regular"/>
              </a:rPr>
              <a:t>, sous la forme </a:t>
            </a:r>
            <a:r>
              <a:rPr lang="fr-FR" dirty="0" smtClean="0">
                <a:solidFill>
                  <a:srgbClr val="333333"/>
                </a:solidFill>
                <a:latin typeface="opensans-regular"/>
              </a:rPr>
              <a:t>d’une formation préalable au recrutement (AFPR) ou de la </a:t>
            </a:r>
            <a:r>
              <a:rPr lang="fr-FR" dirty="0" smtClean="0">
                <a:solidFill>
                  <a:srgbClr val="EA148C"/>
                </a:solidFill>
                <a:latin typeface="opensans-regular"/>
                <a:hlinkClick r:id="rId3" tooltip="Préparation opérationnelle à l’emploi individuelle (POE I) (nouvelle fenêtre)"/>
              </a:rPr>
              <a:t>Préparation opérationnelle à l’emploi individuelle (POE I)</a:t>
            </a:r>
            <a:r>
              <a:rPr lang="fr-FR" dirty="0" smtClean="0">
                <a:solidFill>
                  <a:srgbClr val="333333"/>
                </a:solidFill>
                <a:latin typeface="opensans-regular"/>
              </a:rPr>
              <a:t> , avec une attention particulière pour les DELD. Ces formations, qui présentent des taux de retour à l’emploi très importants (jusqu’à 85%), seront renforcées et</a:t>
            </a:r>
            <a:r>
              <a:rPr lang="fr-FR" b="1" dirty="0" smtClean="0">
                <a:solidFill>
                  <a:srgbClr val="333333"/>
                </a:solidFill>
                <a:latin typeface="opensans-regular"/>
              </a:rPr>
              <a:t> leur accès sera simplifié pour l’employeur</a:t>
            </a:r>
            <a:r>
              <a:rPr lang="fr-FR" dirty="0" smtClean="0">
                <a:solidFill>
                  <a:srgbClr val="333333"/>
                </a:solidFill>
                <a:latin typeface="opensans-regular"/>
              </a:rPr>
              <a:t>.</a:t>
            </a:r>
            <a:endParaRPr lang="fr-FR" b="0" i="0" dirty="0">
              <a:solidFill>
                <a:srgbClr val="333333"/>
              </a:solidFill>
              <a:effectLst/>
              <a:latin typeface="opensans-regular"/>
            </a:endParaRPr>
          </a:p>
        </p:txBody>
      </p:sp>
      <p:grpSp>
        <p:nvGrpSpPr>
          <p:cNvPr id="4" name="Groupe 2"/>
          <p:cNvGrpSpPr>
            <a:grpSpLocks/>
          </p:cNvGrpSpPr>
          <p:nvPr/>
        </p:nvGrpSpPr>
        <p:grpSpPr bwMode="auto">
          <a:xfrm>
            <a:off x="68857" y="184513"/>
            <a:ext cx="1046759" cy="920038"/>
            <a:chOff x="946549" y="2244437"/>
            <a:chExt cx="2331288" cy="2352465"/>
          </a:xfrm>
        </p:grpSpPr>
        <p:sp>
          <p:nvSpPr>
            <p:cNvPr id="5" name="Ellipse 4"/>
            <p:cNvSpPr/>
            <p:nvPr/>
          </p:nvSpPr>
          <p:spPr>
            <a:xfrm>
              <a:off x="1067270" y="2410913"/>
              <a:ext cx="2091826" cy="2009604"/>
            </a:xfrm>
            <a:prstGeom prst="ellipse">
              <a:avLst/>
            </a:prstGeom>
            <a:solidFill>
              <a:srgbClr val="E5F7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prstClr val="white"/>
                </a:solidFill>
              </a:endParaRPr>
            </a:p>
          </p:txBody>
        </p:sp>
        <p:pic>
          <p:nvPicPr>
            <p:cNvPr id="6" name="Google Shape;265;p13"/>
            <p:cNvPicPr preferRelativeResize="0"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6549" y="2244437"/>
              <a:ext cx="2331288" cy="2352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68958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4"/>
          <p:cNvSpPr txBox="1">
            <a:spLocks/>
          </p:cNvSpPr>
          <p:nvPr/>
        </p:nvSpPr>
        <p:spPr bwMode="auto">
          <a:xfrm>
            <a:off x="467545" y="1604797"/>
            <a:ext cx="8101013" cy="499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0" tIns="45706" rIns="91410" bIns="45706">
            <a:normAutofit/>
          </a:bodyPr>
          <a:lstStyle>
            <a:lvl1pPr marL="179388" indent="-179388" algn="l" defTabSz="912813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tabLst/>
              <a:defRPr sz="1400" b="1" kern="1200" baseline="0">
                <a:solidFill>
                  <a:srgbClr val="00597C"/>
                </a:solidFill>
                <a:latin typeface="+mn-lt"/>
                <a:ea typeface="+mn-ea"/>
                <a:cs typeface="+mn-cs"/>
              </a:defRPr>
            </a:lvl1pPr>
            <a:lvl2pPr marL="235594" indent="-161794" algn="l" defTabSz="91411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fr-FR" sz="1400" b="1" kern="1200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25008" indent="-163214" algn="l" defTabSz="91411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ü"/>
              <a:defRPr lang="fr-FR" sz="1300" b="1" kern="1200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2169" indent="-161794" algn="l" defTabSz="91411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fr-FR" sz="1300" b="0" kern="1200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22169" indent="-161794" algn="l" defTabSz="91411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‒"/>
              <a:defRPr lang="fr-FR" sz="1300" b="0" i="1" kern="1200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3804" indent="-228528" algn="l" defTabSz="914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861" indent="-228528" algn="l" defTabSz="914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14" indent="-228528" algn="l" defTabSz="914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969" indent="-228528" algn="l" defTabSz="914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5620" lvl="2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fr-FR" sz="1700" dirty="0" smtClean="0">
                <a:latin typeface="Calibri" panose="020F0502020204030204" pitchFamily="34" charset="0"/>
              </a:rPr>
              <a:t>Le candidat vous intéresse mais ….  Vous hésitez car Il doit acquérir des compétences complémentaires pour occuper le poste </a:t>
            </a:r>
          </a:p>
          <a:p>
            <a:pPr marL="0" indent="0" algn="just" defTabSz="91411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fr-FR" sz="1800" dirty="0" smtClean="0">
              <a:latin typeface="Calibri" panose="020F0502020204030204" pitchFamily="34" charset="0"/>
            </a:endParaRPr>
          </a:p>
          <a:p>
            <a:pPr marL="0" indent="0" algn="just" defTabSz="91411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fr-FR" sz="1800" dirty="0" smtClean="0">
                <a:latin typeface="Calibri" panose="020F0502020204030204" pitchFamily="34" charset="0"/>
              </a:rPr>
              <a:t>            Pole Emploi vous propose  des solutions en amont de votre recrutement :</a:t>
            </a:r>
          </a:p>
          <a:p>
            <a:pPr defTabSz="914110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endParaRPr lang="fr-FR" sz="1900" dirty="0" smtClean="0">
              <a:latin typeface="Calibri" panose="020F0502020204030204" pitchFamily="34" charset="0"/>
            </a:endParaRPr>
          </a:p>
          <a:p>
            <a:pPr defTabSz="914110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fr-FR" sz="1900" dirty="0" smtClean="0">
                <a:latin typeface="Calibri" panose="020F0502020204030204" pitchFamily="34" charset="0"/>
              </a:rPr>
              <a:t>  </a:t>
            </a:r>
            <a:r>
              <a:rPr lang="fr-FR" sz="2400" dirty="0" smtClean="0">
                <a:solidFill>
                  <a:srgbClr val="00B050"/>
                </a:solidFill>
                <a:latin typeface="Calibri" panose="020F0502020204030204" pitchFamily="34" charset="0"/>
              </a:rPr>
              <a:t>Période d’immersion pour évaluer le candidat ou vous projeter sur une embauche </a:t>
            </a:r>
            <a:endParaRPr lang="fr-FR" sz="2400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marL="0" indent="0" algn="just" defTabSz="91411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fr-FR" sz="1800" dirty="0" smtClean="0">
              <a:latin typeface="Calibri" panose="020F0502020204030204" pitchFamily="34" charset="0"/>
            </a:endParaRPr>
          </a:p>
          <a:p>
            <a:pPr defTabSz="914110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fr-FR" sz="1800" dirty="0" smtClean="0">
                <a:latin typeface="Calibri" panose="020F0502020204030204" pitchFamily="34" charset="0"/>
              </a:rPr>
              <a:t>  </a:t>
            </a:r>
            <a:r>
              <a:rPr lang="fr-FR" sz="2400" dirty="0" smtClean="0">
                <a:solidFill>
                  <a:srgbClr val="00B050"/>
                </a:solidFill>
                <a:latin typeface="Calibri" panose="020F0502020204030204" pitchFamily="34" charset="0"/>
              </a:rPr>
              <a:t>Adaptation des  compétences à votre besoin via une période de tutorat ou de formation</a:t>
            </a:r>
          </a:p>
          <a:p>
            <a:pPr defTabSz="914110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endParaRPr lang="fr-FR" sz="1900" dirty="0" smtClean="0">
              <a:latin typeface="Calibri" panose="020F0502020204030204" pitchFamily="34" charset="0"/>
            </a:endParaRPr>
          </a:p>
          <a:p>
            <a:pPr marL="0" indent="0" defTabSz="914110" fontAlgn="auto">
              <a:spcAft>
                <a:spcPts val="0"/>
              </a:spcAft>
              <a:buNone/>
              <a:defRPr/>
            </a:pPr>
            <a:endParaRPr lang="fr-FR" sz="1900" dirty="0" smtClean="0">
              <a:latin typeface="Calibri" panose="020F0502020204030204" pitchFamily="34" charset="0"/>
            </a:endParaRPr>
          </a:p>
          <a:p>
            <a:pPr marL="0" indent="0" defTabSz="914110" fontAlgn="auto">
              <a:spcAft>
                <a:spcPts val="0"/>
              </a:spcAft>
              <a:buNone/>
              <a:defRPr/>
            </a:pPr>
            <a:endParaRPr lang="fr-FR" sz="1800" dirty="0" smtClean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marL="0" indent="0" defTabSz="914110" fontAlgn="auto">
              <a:spcAft>
                <a:spcPts val="0"/>
              </a:spcAft>
              <a:buNone/>
              <a:defRPr/>
            </a:pPr>
            <a:endParaRPr lang="fr-FR" sz="1800" dirty="0">
              <a:latin typeface="Calibri" panose="020F0502020204030204" pitchFamily="34" charset="0"/>
            </a:endParaRPr>
          </a:p>
          <a:p>
            <a:pPr marL="0" indent="0" defTabSz="914110" fontAlgn="auto">
              <a:spcAft>
                <a:spcPts val="0"/>
              </a:spcAft>
              <a:buNone/>
              <a:defRPr/>
            </a:pPr>
            <a:endParaRPr lang="fr-FR" sz="1800" b="0" dirty="0" smtClean="0">
              <a:latin typeface="Calibri" panose="020F0502020204030204" pitchFamily="34" charset="0"/>
            </a:endParaRPr>
          </a:p>
          <a:p>
            <a:pPr marL="0" indent="0" defTabSz="914110" fontAlgn="auto">
              <a:spcAft>
                <a:spcPts val="0"/>
              </a:spcAft>
              <a:buNone/>
              <a:defRPr/>
            </a:pPr>
            <a:endParaRPr lang="fr-FR" sz="1800" b="0" dirty="0" smtClean="0">
              <a:latin typeface="Calibri" panose="020F0502020204030204" pitchFamily="34" charset="0"/>
            </a:endParaRPr>
          </a:p>
          <a:p>
            <a:pPr marL="0" indent="0" defTabSz="914110" fontAlgn="auto">
              <a:spcAft>
                <a:spcPts val="0"/>
              </a:spcAft>
              <a:buNone/>
              <a:defRPr/>
            </a:pPr>
            <a:endParaRPr lang="fr-FR" sz="1800" dirty="0">
              <a:latin typeface="Calibri" panose="020F0502020204030204" pitchFamily="34" charset="0"/>
            </a:endParaRPr>
          </a:p>
          <a:p>
            <a:pPr marL="0" indent="0" defTabSz="91411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fr-FR" dirty="0">
              <a:latin typeface="Calibri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7505" y="356659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bg1"/>
                </a:solidFill>
              </a:rPr>
              <a:t>UN RECRUTEMENT….UN DOUTE…UN COUP DE POUCE  </a:t>
            </a:r>
            <a:endParaRPr lang="fr-FR" sz="2800" b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87" y="2871843"/>
            <a:ext cx="287313" cy="413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5445224"/>
            <a:ext cx="2163683" cy="98072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71338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xmlns="" id="{3CDFB971-99BF-479E-818F-3F0868D1AB65}"/>
              </a:ext>
            </a:extLst>
          </p:cNvPr>
          <p:cNvSpPr txBox="1"/>
          <p:nvPr/>
        </p:nvSpPr>
        <p:spPr>
          <a:xfrm>
            <a:off x="444500" y="497221"/>
            <a:ext cx="8432800" cy="4575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85000"/>
              </a:lnSpc>
              <a:spcBef>
                <a:spcPts val="100"/>
              </a:spcBef>
            </a:pPr>
            <a:r>
              <a:rPr lang="fr-FR" sz="2800" b="1" spc="-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L’immersion professionnelle (PMSMP</a:t>
            </a:r>
            <a:r>
              <a:rPr lang="fr-FR" sz="3400" b="1" spc="-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2200" spc="-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xmlns="" id="{3CB64FCA-428E-47D6-82C5-0337F55764CF}"/>
              </a:ext>
            </a:extLst>
          </p:cNvPr>
          <p:cNvSpPr txBox="1"/>
          <p:nvPr/>
        </p:nvSpPr>
        <p:spPr>
          <a:xfrm>
            <a:off x="899592" y="1604798"/>
            <a:ext cx="8625780" cy="39831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5287" lvl="1" defTabSz="914400">
              <a:buClr>
                <a:schemeClr val="accent2">
                  <a:lumMod val="75000"/>
                </a:schemeClr>
              </a:buClr>
            </a:pPr>
            <a:endParaRPr lang="fr-FR" altLang="fr-FR" sz="1700" dirty="0" smtClean="0">
              <a:solidFill>
                <a:srgbClr val="00597C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charset="2"/>
              <a:buChar char="q"/>
            </a:pPr>
            <a:r>
              <a:rPr lang="fr-FR" altLang="fr-FR" sz="1700" b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FINALITE</a:t>
            </a:r>
          </a:p>
          <a:p>
            <a:pPr marL="681037" lvl="1" indent="-285750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1700" dirty="0">
                <a:solidFill>
                  <a:srgbClr val="00597C"/>
                </a:solidFill>
                <a:latin typeface="Calibri" panose="020F0502020204030204" pitchFamily="34" charset="0"/>
              </a:rPr>
              <a:t>Faire découvrir vos métiers ou votre secteur pour le valoriser</a:t>
            </a:r>
          </a:p>
          <a:p>
            <a:pPr marL="681037" lvl="1" indent="-285750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1700" dirty="0">
                <a:solidFill>
                  <a:srgbClr val="00597C"/>
                </a:solidFill>
                <a:latin typeface="Calibri" panose="020F0502020204030204" pitchFamily="34" charset="0"/>
              </a:rPr>
              <a:t>Répondre à vos besoins de recrutement</a:t>
            </a:r>
          </a:p>
          <a:p>
            <a:pPr marL="681037" lvl="1" indent="-285750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1700" dirty="0">
                <a:solidFill>
                  <a:srgbClr val="00597C"/>
                </a:solidFill>
                <a:latin typeface="Calibri" panose="020F0502020204030204" pitchFamily="34" charset="0"/>
              </a:rPr>
              <a:t>Evaluer les chances de reconversion ou d’insertion dans votre entreprise</a:t>
            </a:r>
          </a:p>
          <a:p>
            <a:endParaRPr lang="fr-FR" altLang="fr-FR" sz="1700" b="1" dirty="0" smtClean="0">
              <a:solidFill>
                <a:srgbClr val="00597C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charset="2"/>
              <a:buChar char="q"/>
            </a:pPr>
            <a:r>
              <a:rPr lang="fr-FR" altLang="fr-FR" sz="1700" b="1" dirty="0" smtClean="0">
                <a:solidFill>
                  <a:srgbClr val="00597C"/>
                </a:solidFill>
                <a:latin typeface="Calibri" panose="020F0502020204030204" pitchFamily="34" charset="0"/>
              </a:rPr>
              <a:t>DUREE</a:t>
            </a:r>
          </a:p>
          <a:p>
            <a:pPr marL="742950" lvl="1" indent="-285750">
              <a:buFont typeface="Arial"/>
              <a:buChar char="•"/>
            </a:pPr>
            <a:r>
              <a:rPr lang="fr-FR" altLang="fr-FR" sz="1700" dirty="0" smtClean="0">
                <a:solidFill>
                  <a:srgbClr val="00597C"/>
                </a:solidFill>
                <a:latin typeface="Calibri" panose="020F0502020204030204" pitchFamily="34" charset="0"/>
              </a:rPr>
              <a:t>1 mois maximum suivant le métier</a:t>
            </a:r>
          </a:p>
          <a:p>
            <a:pPr lvl="1"/>
            <a:endParaRPr lang="fr-FR" altLang="fr-FR" sz="1700" dirty="0" smtClean="0">
              <a:solidFill>
                <a:srgbClr val="00597C"/>
              </a:solidFill>
              <a:latin typeface="Calibri" panose="020F0502020204030204" pitchFamily="34" charset="0"/>
            </a:endParaRPr>
          </a:p>
          <a:p>
            <a:pPr lvl="1"/>
            <a:endParaRPr lang="fr-FR" altLang="fr-FR" sz="1700" dirty="0">
              <a:solidFill>
                <a:srgbClr val="00597C"/>
              </a:solidFill>
              <a:latin typeface="Calibri" panose="020F0502020204030204" pitchFamily="34" charset="0"/>
            </a:endParaRPr>
          </a:p>
          <a:p>
            <a:pPr defTabSz="914400"/>
            <a:r>
              <a:rPr lang="fr-FR" altLang="fr-FR" sz="1400" b="1" i="1" dirty="0">
                <a:solidFill>
                  <a:srgbClr val="FF0000"/>
                </a:solidFill>
                <a:latin typeface="Calibri" panose="020F0502020204030204" pitchFamily="34" charset="0"/>
              </a:rPr>
              <a:t>Elle ne peut en aucun cas être mise en œuvre pour :</a:t>
            </a:r>
          </a:p>
          <a:p>
            <a:pPr marL="742950" lvl="1" indent="-285750" defTabSz="914400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1400" i="1" dirty="0">
                <a:solidFill>
                  <a:srgbClr val="00597C"/>
                </a:solidFill>
                <a:latin typeface="Calibri" panose="020F0502020204030204" pitchFamily="34" charset="0"/>
              </a:rPr>
              <a:t>exécuter une tâche régulière</a:t>
            </a:r>
          </a:p>
          <a:p>
            <a:pPr marL="742950" lvl="1" indent="-285750" defTabSz="914400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1400" i="1" dirty="0">
                <a:solidFill>
                  <a:srgbClr val="00597C"/>
                </a:solidFill>
                <a:latin typeface="Calibri" panose="020F0502020204030204" pitchFamily="34" charset="0"/>
              </a:rPr>
              <a:t>faire face à un accroissement temporaire de l'activité</a:t>
            </a:r>
          </a:p>
          <a:p>
            <a:pPr marL="742950" lvl="1" indent="-285750" defTabSz="914400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1400" i="1" dirty="0">
                <a:solidFill>
                  <a:srgbClr val="00597C"/>
                </a:solidFill>
                <a:latin typeface="Calibri" panose="020F0502020204030204" pitchFamily="34" charset="0"/>
              </a:rPr>
              <a:t>occuper un emploi saisonnier ou intérimaire</a:t>
            </a:r>
          </a:p>
          <a:p>
            <a:pPr marL="742950" lvl="1" indent="-285750" defTabSz="914400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1400" i="1" dirty="0">
                <a:solidFill>
                  <a:srgbClr val="00597C"/>
                </a:solidFill>
                <a:latin typeface="Calibri" panose="020F0502020204030204" pitchFamily="34" charset="0"/>
              </a:rPr>
              <a:t>remplacer un salarié absent</a:t>
            </a:r>
          </a:p>
          <a:p>
            <a:pPr marL="635000" lvl="1" indent="-239713" defTabSz="914400">
              <a:buFont typeface="Arial" charset="0"/>
              <a:buNone/>
            </a:pPr>
            <a:endParaRPr lang="fr-FR" altLang="fr-FR" dirty="0"/>
          </a:p>
        </p:txBody>
      </p:sp>
      <p:pic>
        <p:nvPicPr>
          <p:cNvPr id="5" name="Imag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5587940"/>
            <a:ext cx="2163683" cy="98072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088842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4"/>
          <p:cNvSpPr txBox="1">
            <a:spLocks/>
          </p:cNvSpPr>
          <p:nvPr/>
        </p:nvSpPr>
        <p:spPr bwMode="auto">
          <a:xfrm>
            <a:off x="467545" y="1604797"/>
            <a:ext cx="8101013" cy="499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0" tIns="45706" rIns="91410" bIns="45706">
            <a:normAutofit fontScale="85000" lnSpcReduction="20000"/>
          </a:bodyPr>
          <a:lstStyle>
            <a:lvl1pPr marL="179388" indent="-179388" algn="l" defTabSz="912813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tabLst/>
              <a:defRPr sz="1400" b="1" kern="1200" baseline="0">
                <a:solidFill>
                  <a:srgbClr val="00597C"/>
                </a:solidFill>
                <a:latin typeface="+mn-lt"/>
                <a:ea typeface="+mn-ea"/>
                <a:cs typeface="+mn-cs"/>
              </a:defRPr>
            </a:lvl1pPr>
            <a:lvl2pPr marL="235594" indent="-161794" algn="l" defTabSz="91411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fr-FR" sz="1400" b="1" kern="1200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25008" indent="-163214" algn="l" defTabSz="91411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ü"/>
              <a:defRPr lang="fr-FR" sz="1300" b="1" kern="1200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2169" indent="-161794" algn="l" defTabSz="91411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fr-FR" sz="1300" b="0" kern="1200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22169" indent="-161794" algn="l" defTabSz="91411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‒"/>
              <a:defRPr lang="fr-FR" sz="1300" b="0" i="1" kern="1200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3804" indent="-228528" algn="l" defTabSz="914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861" indent="-228528" algn="l" defTabSz="914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14" indent="-228528" algn="l" defTabSz="914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969" indent="-228528" algn="l" defTabSz="914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91411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fr-FR" sz="1800" dirty="0" smtClean="0">
              <a:latin typeface="Calibri" panose="020F0502020204030204" pitchFamily="34" charset="0"/>
            </a:endParaRPr>
          </a:p>
          <a:p>
            <a:pPr marL="0" indent="0" algn="just" defTabSz="91411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fr-FR" sz="1800" dirty="0" smtClean="0">
              <a:latin typeface="Calibri" panose="020F0502020204030204" pitchFamily="34" charset="0"/>
            </a:endParaRPr>
          </a:p>
          <a:p>
            <a:pPr defTabSz="914110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fr-FR" sz="1800" dirty="0" smtClean="0">
                <a:latin typeface="Calibri" panose="020F0502020204030204" pitchFamily="34" charset="0"/>
              </a:rPr>
              <a:t>   </a:t>
            </a:r>
            <a:r>
              <a:rPr lang="fr-FR" sz="2400" dirty="0" smtClean="0">
                <a:solidFill>
                  <a:srgbClr val="00B050"/>
                </a:solidFill>
                <a:latin typeface="Calibri" panose="020F0502020204030204" pitchFamily="34" charset="0"/>
              </a:rPr>
              <a:t>Aide à la Formation Préalable au Recrutement  (AFPR) : </a:t>
            </a:r>
          </a:p>
          <a:p>
            <a:pPr marL="0" indent="0" defTabSz="914110" fontAlgn="auto">
              <a:spcAft>
                <a:spcPts val="0"/>
              </a:spcAft>
              <a:buNone/>
              <a:defRPr/>
            </a:pPr>
            <a:endParaRPr lang="fr-FR" sz="2400" dirty="0" smtClean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marL="179388" lvl="1" indent="-179388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fr-FR" sz="1800" dirty="0">
                <a:solidFill>
                  <a:srgbClr val="00597C"/>
                </a:solidFill>
                <a:latin typeface="Calibri" panose="020F0502020204030204" pitchFamily="34" charset="0"/>
              </a:rPr>
              <a:t>400h maxi suivie d’un CDD  de 6  mois à moins de  12 mois</a:t>
            </a:r>
          </a:p>
          <a:p>
            <a:pPr marL="179388" lvl="1" indent="-179388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fr-FR" sz="1800" dirty="0">
                <a:solidFill>
                  <a:srgbClr val="00597C"/>
                </a:solidFill>
                <a:latin typeface="Calibri" panose="020F0502020204030204" pitchFamily="34" charset="0"/>
              </a:rPr>
              <a:t>Aide : 2000€ et  3200€ max  suivant que la formation est faite en tutorat ou en organisme de formation </a:t>
            </a:r>
          </a:p>
          <a:p>
            <a:pPr marL="179388" lvl="1" indent="-179388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fr-FR" sz="1800" dirty="0">
                <a:solidFill>
                  <a:srgbClr val="00597C"/>
                </a:solidFill>
                <a:latin typeface="Calibri" panose="020F0502020204030204" pitchFamily="34" charset="0"/>
              </a:rPr>
              <a:t>Pour les métiers lié au  digital ou à l’informatique…. Possibilité d’aides plus importante ( 6000max)</a:t>
            </a:r>
          </a:p>
          <a:p>
            <a:pPr defTabSz="914110" fontAlgn="auto">
              <a:spcAft>
                <a:spcPts val="0"/>
              </a:spcAft>
              <a:defRPr/>
            </a:pPr>
            <a:endParaRPr lang="fr-FR" sz="1800" dirty="0" smtClean="0">
              <a:latin typeface="Calibri" panose="020F0502020204030204" pitchFamily="34" charset="0"/>
            </a:endParaRPr>
          </a:p>
          <a:p>
            <a:pPr defTabSz="914110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fr-FR" sz="1800" dirty="0" smtClean="0">
                <a:latin typeface="Calibri" panose="020F0502020204030204" pitchFamily="34" charset="0"/>
              </a:rPr>
              <a:t>    </a:t>
            </a:r>
            <a:r>
              <a:rPr lang="fr-FR" sz="2300" dirty="0" smtClean="0">
                <a:solidFill>
                  <a:srgbClr val="00B050"/>
                </a:solidFill>
                <a:latin typeface="Calibri" panose="020F0502020204030204" pitchFamily="34" charset="0"/>
              </a:rPr>
              <a:t>Préparation Opérationnelle à l’Emploi  (POE)  :</a:t>
            </a:r>
          </a:p>
          <a:p>
            <a:pPr marL="0" indent="0" defTabSz="914110" fontAlgn="auto">
              <a:spcAft>
                <a:spcPts val="0"/>
              </a:spcAft>
              <a:buNone/>
              <a:defRPr/>
            </a:pPr>
            <a:endParaRPr lang="fr-FR" sz="1900" dirty="0" smtClean="0">
              <a:latin typeface="Calibri" panose="020F0502020204030204" pitchFamily="34" charset="0"/>
            </a:endParaRPr>
          </a:p>
          <a:p>
            <a:pPr defTabSz="914110" fontAlgn="auto">
              <a:spcAft>
                <a:spcPts val="0"/>
              </a:spcAft>
              <a:defRPr/>
            </a:pPr>
            <a:r>
              <a:rPr lang="fr-FR" sz="1800" dirty="0" smtClean="0">
                <a:latin typeface="Calibri" panose="020F0502020204030204" pitchFamily="34" charset="0"/>
              </a:rPr>
              <a:t> </a:t>
            </a:r>
            <a:r>
              <a:rPr lang="fr-FR" sz="1800" dirty="0">
                <a:latin typeface="Calibri" panose="020F0502020204030204" pitchFamily="34" charset="0"/>
              </a:rPr>
              <a:t>400h maxi </a:t>
            </a:r>
            <a:r>
              <a:rPr lang="fr-FR" sz="1800" dirty="0" smtClean="0">
                <a:latin typeface="Calibri" panose="020F0502020204030204" pitchFamily="34" charset="0"/>
              </a:rPr>
              <a:t>suivie d’un CDD de 12 mois et plus ou CDI </a:t>
            </a:r>
          </a:p>
          <a:p>
            <a:pPr defTabSz="914110" fontAlgn="auto">
              <a:spcAft>
                <a:spcPts val="0"/>
              </a:spcAft>
              <a:defRPr/>
            </a:pPr>
            <a:r>
              <a:rPr lang="fr-FR" sz="1800" dirty="0" smtClean="0">
                <a:latin typeface="Calibri" panose="020F0502020204030204" pitchFamily="34" charset="0"/>
              </a:rPr>
              <a:t>Aide : 3200€ maxi en organisme de formation </a:t>
            </a:r>
          </a:p>
          <a:p>
            <a:pPr defTabSz="914110" fontAlgn="auto">
              <a:spcAft>
                <a:spcPts val="0"/>
              </a:spcAft>
              <a:defRPr/>
            </a:pPr>
            <a:r>
              <a:rPr lang="fr-FR" sz="1800" dirty="0" smtClean="0">
                <a:latin typeface="Calibri" panose="020F0502020204030204" pitchFamily="34" charset="0"/>
              </a:rPr>
              <a:t>Pour les métiers lié au  digital ou à l’informatique…. Possibilité d’aides plus importante ( 6000max)</a:t>
            </a:r>
          </a:p>
          <a:p>
            <a:pPr defTabSz="914110" fontAlgn="auto">
              <a:spcAft>
                <a:spcPts val="0"/>
              </a:spcAft>
              <a:defRPr/>
            </a:pPr>
            <a:r>
              <a:rPr lang="fr-FR" sz="1800" dirty="0" smtClean="0">
                <a:latin typeface="Calibri" panose="020F0502020204030204" pitchFamily="34" charset="0"/>
              </a:rPr>
              <a:t>Possibilité de co-financement de votre OPCO </a:t>
            </a:r>
          </a:p>
          <a:p>
            <a:pPr marL="0" indent="0" algn="ctr" defTabSz="914110" fontAlgn="auto">
              <a:spcAft>
                <a:spcPts val="0"/>
              </a:spcAft>
              <a:buNone/>
              <a:defRPr/>
            </a:pPr>
            <a:endParaRPr lang="fr-FR" sz="1900" dirty="0" smtClean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marL="0" indent="0" algn="ctr" defTabSz="914110" fontAlgn="auto">
              <a:spcAft>
                <a:spcPts val="0"/>
              </a:spcAft>
              <a:buNone/>
              <a:defRPr/>
            </a:pPr>
            <a:r>
              <a:rPr lang="fr-FR" sz="19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NOUVEAUTE </a:t>
            </a:r>
          </a:p>
          <a:p>
            <a:pPr marL="0" indent="0" algn="ctr" defTabSz="914110" fontAlgn="auto">
              <a:spcAft>
                <a:spcPts val="0"/>
              </a:spcAft>
              <a:buNone/>
              <a:defRPr/>
            </a:pPr>
            <a:r>
              <a:rPr lang="fr-FR" sz="1800" dirty="0" smtClean="0">
                <a:latin typeface="Calibri" panose="020F0502020204030204" pitchFamily="34" charset="0"/>
              </a:rPr>
              <a:t>Les demandes sont à faire directement via votre espace employeur </a:t>
            </a:r>
          </a:p>
          <a:p>
            <a:pPr marL="0" indent="0" algn="ctr" defTabSz="914110" fontAlgn="auto">
              <a:spcAft>
                <a:spcPts val="0"/>
              </a:spcAft>
              <a:buNone/>
              <a:defRPr/>
            </a:pPr>
            <a:r>
              <a:rPr lang="fr-FR" sz="1800" dirty="0" smtClean="0">
                <a:latin typeface="Calibri" panose="020F0502020204030204" pitchFamily="34" charset="0"/>
              </a:rPr>
              <a:t>Nous sommes à votre disposition pour vous accompagner  </a:t>
            </a:r>
          </a:p>
          <a:p>
            <a:pPr marL="0" indent="0" defTabSz="914110" fontAlgn="auto">
              <a:spcAft>
                <a:spcPts val="0"/>
              </a:spcAft>
              <a:buNone/>
              <a:defRPr/>
            </a:pPr>
            <a:endParaRPr lang="fr-FR" sz="1800" dirty="0">
              <a:latin typeface="Calibri" panose="020F0502020204030204" pitchFamily="34" charset="0"/>
            </a:endParaRPr>
          </a:p>
          <a:p>
            <a:pPr marL="0" indent="0" defTabSz="914110" fontAlgn="auto">
              <a:spcAft>
                <a:spcPts val="0"/>
              </a:spcAft>
              <a:buNone/>
              <a:defRPr/>
            </a:pPr>
            <a:endParaRPr lang="fr-FR" sz="1800" b="0" dirty="0" smtClean="0">
              <a:latin typeface="Calibri" panose="020F0502020204030204" pitchFamily="34" charset="0"/>
            </a:endParaRPr>
          </a:p>
          <a:p>
            <a:pPr marL="0" indent="0" defTabSz="914110" fontAlgn="auto">
              <a:spcAft>
                <a:spcPts val="0"/>
              </a:spcAft>
              <a:buNone/>
              <a:defRPr/>
            </a:pPr>
            <a:endParaRPr lang="fr-FR" sz="1800" b="0" dirty="0" smtClean="0">
              <a:latin typeface="Calibri" panose="020F0502020204030204" pitchFamily="34" charset="0"/>
            </a:endParaRPr>
          </a:p>
          <a:p>
            <a:pPr marL="0" indent="0" defTabSz="914110" fontAlgn="auto">
              <a:spcAft>
                <a:spcPts val="0"/>
              </a:spcAft>
              <a:buNone/>
              <a:defRPr/>
            </a:pPr>
            <a:endParaRPr lang="fr-FR" sz="1800" dirty="0">
              <a:latin typeface="Calibri" panose="020F0502020204030204" pitchFamily="34" charset="0"/>
            </a:endParaRPr>
          </a:p>
          <a:p>
            <a:pPr marL="0" indent="0" defTabSz="91411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fr-FR" dirty="0">
              <a:latin typeface="Calibri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67544" y="356659"/>
            <a:ext cx="81010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bg1"/>
                </a:solidFill>
              </a:rPr>
              <a:t>ADAPTATION DES COMPETENCES A VOTRE BESOIN   </a:t>
            </a:r>
            <a:endParaRPr lang="fr-FR" sz="2800" b="1" dirty="0">
              <a:solidFill>
                <a:schemeClr val="bg1"/>
              </a:solidFill>
            </a:endParaRPr>
          </a:p>
        </p:txBody>
      </p:sp>
      <p:pic>
        <p:nvPicPr>
          <p:cNvPr id="5" name="Imag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28212" y="6093296"/>
            <a:ext cx="1523695" cy="69064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254789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187624" y="332656"/>
            <a:ext cx="684076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</a:rPr>
              <a:t>UNE EQUIPE ENTREPRISE A VOS COTES !  </a:t>
            </a:r>
            <a:endParaRPr lang="fr-FR" sz="2800" b="1" dirty="0" smtClean="0">
              <a:solidFill>
                <a:schemeClr val="bg1"/>
              </a:solidFill>
            </a:endParaRPr>
          </a:p>
          <a:p>
            <a:r>
              <a:rPr lang="fr-FR" altLang="fr-FR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Chatou, Sartrouville, Houilles, Montesson, Carrières s/seine, Maison Laffitte, Le Mesnil le Roi</a:t>
            </a:r>
          </a:p>
          <a:p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107504" y="1556792"/>
            <a:ext cx="8784976" cy="449535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altLang="fr-FR" sz="2000" b="1" dirty="0" smtClean="0">
                <a:solidFill>
                  <a:srgbClr val="0070C0"/>
                </a:solidFill>
              </a:rPr>
              <a:t>Nous </a:t>
            </a:r>
            <a:r>
              <a:rPr lang="fr-FR" altLang="fr-FR" sz="2000" b="1" dirty="0" smtClean="0">
                <a:solidFill>
                  <a:srgbClr val="0070C0"/>
                </a:solidFill>
              </a:rPr>
              <a:t>contacter </a:t>
            </a:r>
          </a:p>
          <a:p>
            <a:pPr marL="0" indent="0">
              <a:buNone/>
            </a:pPr>
            <a:r>
              <a:rPr lang="fr-FR" altLang="fr-FR" sz="2000" dirty="0" smtClean="0"/>
              <a:t>    		</a:t>
            </a:r>
            <a:r>
              <a:rPr lang="fr-FR" altLang="fr-FR" sz="2000" b="1" dirty="0" smtClean="0"/>
              <a:t>01 </a:t>
            </a:r>
            <a:r>
              <a:rPr lang="fr-FR" altLang="fr-FR" sz="2000" b="1" dirty="0" smtClean="0"/>
              <a:t>61 04 14 48 </a:t>
            </a:r>
            <a:endParaRPr lang="fr-FR" altLang="fr-FR" sz="2000" b="1" dirty="0" smtClean="0"/>
          </a:p>
          <a:p>
            <a:pPr marL="0" indent="0">
              <a:buNone/>
            </a:pPr>
            <a:r>
              <a:rPr lang="fr-FR" altLang="fr-FR" sz="2000" b="1" dirty="0"/>
              <a:t>	</a:t>
            </a:r>
            <a:r>
              <a:rPr lang="fr-FR" altLang="fr-FR" sz="2000" b="1" dirty="0" smtClean="0"/>
              <a:t>	</a:t>
            </a:r>
            <a:r>
              <a:rPr lang="fr-FR" altLang="fr-FR" sz="1400" i="1" dirty="0"/>
              <a:t>(</a:t>
            </a:r>
            <a:r>
              <a:rPr lang="fr-FR" altLang="fr-FR" sz="1400" i="1" dirty="0" smtClean="0"/>
              <a:t>de </a:t>
            </a:r>
            <a:r>
              <a:rPr lang="fr-FR" altLang="fr-FR" sz="1400" i="1" dirty="0" smtClean="0"/>
              <a:t>09h00 à 17h00 du lundi au jeudi </a:t>
            </a:r>
            <a:r>
              <a:rPr lang="fr-FR" altLang="fr-FR" sz="1400" i="1" dirty="0" smtClean="0"/>
              <a:t>et </a:t>
            </a:r>
            <a:r>
              <a:rPr lang="fr-FR" altLang="fr-FR" sz="1400" i="1" dirty="0" smtClean="0"/>
              <a:t>de </a:t>
            </a:r>
            <a:r>
              <a:rPr lang="fr-FR" altLang="fr-FR" sz="1400" i="1" dirty="0" smtClean="0"/>
              <a:t>09h00 </a:t>
            </a:r>
            <a:r>
              <a:rPr lang="fr-FR" altLang="fr-FR" sz="1400" i="1" dirty="0" smtClean="0"/>
              <a:t>à 12h00 le </a:t>
            </a:r>
            <a:r>
              <a:rPr lang="fr-FR" altLang="fr-FR" sz="1400" i="1" dirty="0" smtClean="0"/>
              <a:t>vendredi</a:t>
            </a:r>
            <a:r>
              <a:rPr lang="fr-FR" altLang="fr-FR" sz="1400" i="1" dirty="0" smtClean="0"/>
              <a:t>) </a:t>
            </a:r>
            <a:endParaRPr lang="fr-FR" altLang="fr-FR" sz="1400" i="1" dirty="0" smtClean="0"/>
          </a:p>
          <a:p>
            <a:pPr marL="0" indent="0">
              <a:buNone/>
            </a:pPr>
            <a:r>
              <a:rPr lang="fr-FR" altLang="fr-FR" sz="2000" dirty="0" smtClean="0"/>
              <a:t> </a:t>
            </a:r>
            <a:r>
              <a:rPr lang="fr-FR" altLang="fr-FR" sz="2000" dirty="0"/>
              <a:t> </a:t>
            </a:r>
            <a:r>
              <a:rPr lang="fr-FR" altLang="fr-FR" sz="2000" dirty="0" smtClean="0"/>
              <a:t>   	    	</a:t>
            </a:r>
          </a:p>
          <a:p>
            <a:pPr marL="0" indent="0">
              <a:buNone/>
            </a:pPr>
            <a:r>
              <a:rPr lang="fr-FR" altLang="fr-FR" sz="2000" dirty="0"/>
              <a:t>	</a:t>
            </a:r>
            <a:r>
              <a:rPr lang="fr-FR" altLang="fr-FR" sz="2000" dirty="0" smtClean="0"/>
              <a:t>	 </a:t>
            </a:r>
            <a:r>
              <a:rPr lang="fr-FR" altLang="fr-FR" sz="2000" b="1" u="sng" dirty="0" smtClean="0">
                <a:hlinkClick r:id="rId2"/>
              </a:rPr>
              <a:t>entreprise.sartrouville@pole-emploi.net</a:t>
            </a:r>
            <a:r>
              <a:rPr lang="fr-FR" altLang="fr-FR" sz="2000" dirty="0" smtClean="0"/>
              <a:t>.</a:t>
            </a:r>
          </a:p>
          <a:p>
            <a:pPr marL="0" indent="0">
              <a:buNone/>
            </a:pPr>
            <a:r>
              <a:rPr lang="fr-FR" altLang="fr-FR" sz="2000" dirty="0" smtClean="0"/>
              <a:t>   		</a:t>
            </a:r>
          </a:p>
          <a:p>
            <a:pPr marL="0" indent="0">
              <a:buNone/>
            </a:pPr>
            <a:r>
              <a:rPr lang="fr-FR" altLang="fr-FR" sz="2000" b="1" dirty="0"/>
              <a:t>	</a:t>
            </a:r>
            <a:r>
              <a:rPr lang="fr-FR" altLang="fr-FR" sz="2000" b="1" dirty="0" smtClean="0"/>
              <a:t>	</a:t>
            </a:r>
            <a:r>
              <a:rPr lang="fr-FR" altLang="fr-FR" sz="2000" b="1" dirty="0" smtClean="0"/>
              <a:t>Réception </a:t>
            </a:r>
            <a:r>
              <a:rPr lang="fr-FR" altLang="fr-FR" sz="2000" b="1" dirty="0" smtClean="0"/>
              <a:t>en agence du lundi au vendredi </a:t>
            </a:r>
            <a:endParaRPr lang="fr-FR" altLang="fr-FR" sz="2000" dirty="0"/>
          </a:p>
          <a:p>
            <a:pPr marL="0" indent="0">
              <a:buNone/>
            </a:pPr>
            <a:r>
              <a:rPr lang="fr-FR" altLang="fr-FR" sz="2000" dirty="0"/>
              <a:t>	</a:t>
            </a:r>
            <a:r>
              <a:rPr lang="fr-FR" altLang="fr-FR" sz="2000" dirty="0" smtClean="0"/>
              <a:t>	</a:t>
            </a:r>
            <a:r>
              <a:rPr lang="fr-FR" altLang="fr-FR" sz="1600" i="1" dirty="0" smtClean="0"/>
              <a:t>27 </a:t>
            </a:r>
            <a:r>
              <a:rPr lang="fr-FR" altLang="fr-FR" sz="1600" i="1" dirty="0" smtClean="0"/>
              <a:t>rue Lamartine </a:t>
            </a:r>
            <a:r>
              <a:rPr lang="fr-FR" altLang="fr-FR" sz="1600" i="1" dirty="0" smtClean="0"/>
              <a:t>. </a:t>
            </a:r>
            <a:r>
              <a:rPr lang="fr-FR" altLang="fr-FR" sz="1600" i="1" dirty="0" smtClean="0"/>
              <a:t>78500 </a:t>
            </a:r>
            <a:r>
              <a:rPr lang="fr-FR" altLang="fr-FR" sz="1600" i="1" dirty="0" smtClean="0"/>
              <a:t>Sartrouville (face à la gare) </a:t>
            </a:r>
            <a:endParaRPr lang="fr-FR" altLang="fr-FR" sz="1600" i="1" dirty="0" smtClean="0"/>
          </a:p>
          <a:p>
            <a:pPr marL="0" indent="0">
              <a:buNone/>
            </a:pPr>
            <a:endParaRPr lang="fr-FR" altLang="fr-FR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fr-FR" altLang="fr-FR" sz="2000" b="1" dirty="0" smtClean="0">
                <a:solidFill>
                  <a:srgbClr val="0070C0"/>
                </a:solidFill>
              </a:rPr>
              <a:t>Une équipe de 8 chargés de relations entreprises et collectivité </a:t>
            </a:r>
          </a:p>
          <a:p>
            <a:pPr>
              <a:buFont typeface="Wingdings" panose="05000000000000000000" pitchFamily="2" charset="2"/>
              <a:buChar char="q"/>
            </a:pPr>
            <a:endParaRPr lang="fr-FR" altLang="fr-FR" sz="2000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fr-FR" altLang="fr-FR" sz="1800" i="1" dirty="0" smtClean="0"/>
              <a:t>		Virginie </a:t>
            </a:r>
            <a:r>
              <a:rPr lang="fr-FR" altLang="fr-FR" sz="1800" i="1" dirty="0" smtClean="0"/>
              <a:t>AUGUSTO, Vanessa HENRIOT, Faustine HUET, Nicole STEENSMA, </a:t>
            </a:r>
            <a:r>
              <a:rPr lang="fr-FR" altLang="fr-FR" sz="1800" i="1" dirty="0" smtClean="0"/>
              <a:t>		Nicaise BURAC, Alexandre BEAUFILS</a:t>
            </a:r>
            <a:r>
              <a:rPr lang="fr-FR" altLang="fr-FR" sz="1800" i="1" dirty="0"/>
              <a:t>, Angela HAENEL et Sylvie JAMBOU</a:t>
            </a:r>
          </a:p>
          <a:p>
            <a:pPr marL="0" indent="0">
              <a:buNone/>
            </a:pPr>
            <a:endParaRPr lang="fr-FR" altLang="fr-FR" sz="2000" dirty="0" smtClean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71" y="1973474"/>
            <a:ext cx="360040" cy="47194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3564" y="2905688"/>
            <a:ext cx="580653" cy="56489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1331" y="3804469"/>
            <a:ext cx="562580" cy="54731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411" y="836712"/>
            <a:ext cx="395137" cy="51671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0895" y="5434295"/>
            <a:ext cx="885951" cy="77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3421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817</Words>
  <Application>Microsoft Office PowerPoint</Application>
  <PresentationFormat>Affichage à l'écran (4:3)</PresentationFormat>
  <Paragraphs>124</Paragraphs>
  <Slides>12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0" baseType="lpstr">
      <vt:lpstr>ＭＳ Ｐゴシック</vt:lpstr>
      <vt:lpstr>Aharoni</vt:lpstr>
      <vt:lpstr>Arial</vt:lpstr>
      <vt:lpstr>Arial Black</vt:lpstr>
      <vt:lpstr>Calibri</vt:lpstr>
      <vt:lpstr>opensans-regular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Pôle Emploi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COLLIN Sylvie</dc:creator>
  <cp:lastModifiedBy>CAMUS Tatiana (DRA ILE DE FRANCE)</cp:lastModifiedBy>
  <cp:revision>48</cp:revision>
  <dcterms:created xsi:type="dcterms:W3CDTF">2020-03-12T13:50:02Z</dcterms:created>
  <dcterms:modified xsi:type="dcterms:W3CDTF">2021-10-15T12:56:06Z</dcterms:modified>
</cp:coreProperties>
</file>