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9" r:id="rId3"/>
    <p:sldId id="270" r:id="rId4"/>
    <p:sldId id="265" r:id="rId5"/>
    <p:sldId id="268" r:id="rId6"/>
    <p:sldId id="271" r:id="rId7"/>
    <p:sldId id="273" r:id="rId8"/>
    <p:sldId id="274" r:id="rId9"/>
    <p:sldId id="262" r:id="rId10"/>
    <p:sldId id="264" r:id="rId11"/>
    <p:sldId id="266" r:id="rId12"/>
    <p:sldId id="27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96C83-8B0E-4805-AC86-C03C95DA88A2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E200-ABCC-428B-8A34-99373D0F6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5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e-emploi.tv/widget/v21hv119_bds_entreprise_31_08_20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Vidéo =&gt;</a:t>
            </a:r>
          </a:p>
          <a:p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https://www.pole-emploi.tv/widget/v21hv119_bds_entreprise_31_08_2021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E200-ABCC-428B-8A34-99373D0F68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9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16000 DE</a:t>
            </a:r>
            <a:r>
              <a:rPr lang="fr-FR" b="1" baseline="0" dirty="0" smtClean="0"/>
              <a:t> en QPV sur le territoire du 78 dont 12% de la demande d’emploi sur la zone Boucle de seine (</a:t>
            </a:r>
            <a:r>
              <a:rPr lang="fr-FR" b="1" baseline="0" dirty="0" err="1" smtClean="0"/>
              <a:t>sartrouville</a:t>
            </a:r>
            <a:r>
              <a:rPr lang="fr-FR" b="1" baseline="0" dirty="0" smtClean="0"/>
              <a:t> 13 % 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E200-ABCC-428B-8A34-99373D0F68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2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Jeunes &lt;26 ans</a:t>
            </a:r>
            <a:r>
              <a:rPr lang="fr-FR" b="1" baseline="0" dirty="0" smtClean="0"/>
              <a:t> </a:t>
            </a:r>
            <a:r>
              <a:rPr lang="fr-FR" b="1" dirty="0" smtClean="0"/>
              <a:t>: 10954 demandeurs d’emploi cat A</a:t>
            </a:r>
            <a:r>
              <a:rPr lang="fr-FR" b="1" baseline="0" dirty="0" smtClean="0"/>
              <a:t> au T2 2021 dans le département du 78 (dont 70% niveau sup au BAC)  dont 924 Jeunes sur le périmètre agence de Sartrouville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E200-ABCC-428B-8A34-99373D0F68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8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Lien sur le site</a:t>
            </a:r>
            <a:r>
              <a:rPr lang="fr-FR" baseline="0" dirty="0" smtClean="0"/>
              <a:t> du gouvernement : https://travail-emploi.gouv.fr/actualites/l-actualite-du-ministere/article/un-plan-massif-pour-la-formation-des-demandeurs-d-emploi-de-longue-duree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E200-ABCC-428B-8A34-99373D0F68F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44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C0654-F105-47EA-8CF9-4C4DA11E13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2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C0654-F105-47EA-8CF9-4C4DA11E13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2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3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80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10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6" r="398" b="50000"/>
          <a:stretch/>
        </p:blipFill>
        <p:spPr>
          <a:xfrm>
            <a:off x="0" y="0"/>
            <a:ext cx="9144000" cy="150918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754" y="0"/>
            <a:ext cx="9144001" cy="1509184"/>
          </a:xfrm>
          <a:prstGeom prst="rect">
            <a:avLst/>
          </a:prstGeom>
          <a:solidFill>
            <a:srgbClr val="00537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1509184"/>
            <a:ext cx="9144000" cy="534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1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6" r="398" b="50000"/>
          <a:stretch/>
        </p:blipFill>
        <p:spPr>
          <a:xfrm>
            <a:off x="0" y="0"/>
            <a:ext cx="9144000" cy="150918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754" y="0"/>
            <a:ext cx="9144001" cy="1509184"/>
          </a:xfrm>
          <a:prstGeom prst="rect">
            <a:avLst/>
          </a:prstGeom>
          <a:solidFill>
            <a:srgbClr val="00537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1509184"/>
            <a:ext cx="9144000" cy="534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7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8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60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80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6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F26C-B143-4FB4-88F1-ADB1B9134D95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AC08-EA4F-4273-88E9-F2AC4DAA3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mailto:entreprise.sartrouville@pole-emploi.ne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ole-emploi.tv/widget/v21hv119_bds_entreprise_31_08_202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ervice-public.fr/particuliers/vosdroits/F2918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e-emploi.fr/employeur/aides-aux-recrutements/les-aides-a-la-formation/la-preparation-operationnelle-a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398" b="14159"/>
          <a:stretch/>
        </p:blipFill>
        <p:spPr>
          <a:xfrm>
            <a:off x="-19937" y="488370"/>
            <a:ext cx="9144000" cy="634060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-19937" y="4867573"/>
            <a:ext cx="9192872" cy="19904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54127" y="220693"/>
            <a:ext cx="9338992" cy="19989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4024842" y="-829501"/>
            <a:ext cx="501650" cy="254000"/>
            <a:chOff x="4679586" y="878988"/>
            <a:chExt cx="501650" cy="190500"/>
          </a:xfrm>
        </p:grpSpPr>
        <p:sp>
          <p:nvSpPr>
            <p:cNvPr id="27" name="Oval 5">
              <a:extLst>
                <a:ext uri="{FF2B5EF4-FFF2-40B4-BE49-F238E27FC236}">
                  <a16:creationId xmlns=""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D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6">
              <a:extLst>
                <a:ext uri="{FF2B5EF4-FFF2-40B4-BE49-F238E27FC236}">
                  <a16:creationId xmlns=""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006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050413" y="-1289099"/>
            <a:ext cx="1395009" cy="254000"/>
            <a:chOff x="4024842" y="-622126"/>
            <a:chExt cx="1395009" cy="190500"/>
          </a:xfrm>
        </p:grpSpPr>
        <p:grpSp>
          <p:nvGrpSpPr>
            <p:cNvPr id="32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4024842" y="-622126"/>
              <a:ext cx="1123222" cy="190500"/>
              <a:chOff x="4679586" y="878988"/>
              <a:chExt cx="1123222" cy="190500"/>
            </a:xfrm>
          </p:grpSpPr>
          <p:sp>
            <p:nvSpPr>
              <p:cNvPr id="37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52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0053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06A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00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8">
              <a:extLst>
                <a:ext uri="{FF2B5EF4-FFF2-40B4-BE49-F238E27FC236}">
                  <a16:creationId xmlns=""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229351" y="-622126"/>
              <a:ext cx="190500" cy="190500"/>
            </a:xfrm>
            <a:prstGeom prst="ellipse">
              <a:avLst/>
            </a:prstGeom>
            <a:solidFill>
              <a:srgbClr val="FFE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058998" y="5061181"/>
            <a:ext cx="460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rgbClr val="005377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8" name="Picture 2" descr="RÃ©sultat de recherche d'images pour &quot;LOGO GEBS&quot;">
            <a:extLst>
              <a:ext uri="{FF2B5EF4-FFF2-40B4-BE49-F238E27FC236}">
                <a16:creationId xmlns:a16="http://schemas.microsoft.com/office/drawing/2014/main" xmlns="" id="{B44A07FF-402A-4F29-863A-B0822B580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50" y="5691833"/>
            <a:ext cx="1747523" cy="8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2"/>
          <p:cNvGrpSpPr>
            <a:grpSpLocks/>
          </p:cNvGrpSpPr>
          <p:nvPr/>
        </p:nvGrpSpPr>
        <p:grpSpPr bwMode="auto">
          <a:xfrm>
            <a:off x="140865" y="5461290"/>
            <a:ext cx="1394848" cy="1313239"/>
            <a:chOff x="946549" y="2244437"/>
            <a:chExt cx="2331288" cy="2352465"/>
          </a:xfrm>
        </p:grpSpPr>
        <p:sp>
          <p:nvSpPr>
            <p:cNvPr id="20" name="Ellipse 19"/>
            <p:cNvSpPr/>
            <p:nvPr/>
          </p:nvSpPr>
          <p:spPr>
            <a:xfrm>
              <a:off x="1067270" y="2410913"/>
              <a:ext cx="2091826" cy="2009604"/>
            </a:xfrm>
            <a:prstGeom prst="ellipse">
              <a:avLst/>
            </a:prstGeom>
            <a:solidFill>
              <a:srgbClr val="E5F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Google Shape;265;p1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49" y="2244437"/>
              <a:ext cx="2331288" cy="235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50363" y="1270182"/>
            <a:ext cx="9024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NOTRE OFFRE DE SERVICE RECRUTEMENT ET </a:t>
            </a:r>
          </a:p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LES AIDES A L’EMBAUCHE </a:t>
            </a:r>
            <a:endParaRPr lang="fr-FR" sz="28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127" y="3945"/>
            <a:ext cx="1589839" cy="11518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95736" y="530120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ATELIER RH DU 19 OCTOBRE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71892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xmlns="" id="{3CDFB971-99BF-479E-818F-3F0868D1AB65}"/>
              </a:ext>
            </a:extLst>
          </p:cNvPr>
          <p:cNvSpPr txBox="1"/>
          <p:nvPr/>
        </p:nvSpPr>
        <p:spPr>
          <a:xfrm>
            <a:off x="444500" y="497221"/>
            <a:ext cx="8432800" cy="457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00"/>
              </a:spcBef>
            </a:pPr>
            <a:r>
              <a:rPr lang="fr-FR" sz="28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L’immersion professionnelle (PMSMP</a:t>
            </a:r>
            <a:r>
              <a:rPr lang="fr-FR" sz="34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2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3CB64FCA-428E-47D6-82C5-0337F55764CF}"/>
              </a:ext>
            </a:extLst>
          </p:cNvPr>
          <p:cNvSpPr txBox="1"/>
          <p:nvPr/>
        </p:nvSpPr>
        <p:spPr>
          <a:xfrm>
            <a:off x="899592" y="1604798"/>
            <a:ext cx="862578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287" lvl="1" defTabSz="914400">
              <a:buClr>
                <a:schemeClr val="accent2">
                  <a:lumMod val="75000"/>
                </a:schemeClr>
              </a:buClr>
            </a:pPr>
            <a:endParaRPr lang="fr-FR" altLang="fr-FR" sz="1700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fr-FR" altLang="fr-FR" sz="17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FINALITE</a:t>
            </a:r>
          </a:p>
          <a:p>
            <a:pPr marL="681037" lvl="1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700" dirty="0">
                <a:solidFill>
                  <a:srgbClr val="00597C"/>
                </a:solidFill>
                <a:latin typeface="Calibri" panose="020F0502020204030204" pitchFamily="34" charset="0"/>
              </a:rPr>
              <a:t>Faire découvrir vos métiers ou votre secteur pour le valoriser</a:t>
            </a:r>
          </a:p>
          <a:p>
            <a:pPr marL="681037" lvl="1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700" dirty="0">
                <a:solidFill>
                  <a:srgbClr val="00597C"/>
                </a:solidFill>
                <a:latin typeface="Calibri" panose="020F0502020204030204" pitchFamily="34" charset="0"/>
              </a:rPr>
              <a:t>Répondre à vos besoins de recrutement</a:t>
            </a:r>
          </a:p>
          <a:p>
            <a:pPr marL="681037" lvl="1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700" dirty="0">
                <a:solidFill>
                  <a:srgbClr val="00597C"/>
                </a:solidFill>
                <a:latin typeface="Calibri" panose="020F0502020204030204" pitchFamily="34" charset="0"/>
              </a:rPr>
              <a:t>Evaluer les chances de reconversion ou d’insertion dans votre entreprise</a:t>
            </a:r>
          </a:p>
          <a:p>
            <a:endParaRPr lang="fr-FR" altLang="fr-FR" sz="1700" b="1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fr-FR" altLang="fr-FR" sz="17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DUREE</a:t>
            </a:r>
          </a:p>
          <a:p>
            <a:pPr marL="742950" lvl="1" indent="-285750">
              <a:buFont typeface="Arial"/>
              <a:buChar char="•"/>
            </a:pPr>
            <a:r>
              <a:rPr lang="fr-FR" altLang="fr-FR" sz="1700" dirty="0" smtClean="0">
                <a:solidFill>
                  <a:srgbClr val="00597C"/>
                </a:solidFill>
                <a:latin typeface="Calibri" panose="020F0502020204030204" pitchFamily="34" charset="0"/>
              </a:rPr>
              <a:t>1 mois maximum suivant le métier</a:t>
            </a:r>
          </a:p>
          <a:p>
            <a:pPr lvl="1"/>
            <a:endParaRPr lang="fr-FR" altLang="fr-FR" sz="1700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lvl="1"/>
            <a:endParaRPr lang="fr-FR" altLang="fr-FR" sz="1700" dirty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fr-FR" altLang="fr-FR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Elle ne peut en aucun cas être mise en œuvre pour :</a:t>
            </a:r>
          </a:p>
          <a:p>
            <a:pPr marL="742950" lvl="1" indent="-285750" defTabSz="9144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400" i="1" dirty="0">
                <a:solidFill>
                  <a:srgbClr val="00597C"/>
                </a:solidFill>
                <a:latin typeface="Calibri" panose="020F0502020204030204" pitchFamily="34" charset="0"/>
              </a:rPr>
              <a:t>exécuter une tâche régulière</a:t>
            </a:r>
          </a:p>
          <a:p>
            <a:pPr marL="742950" lvl="1" indent="-285750" defTabSz="9144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400" i="1" dirty="0">
                <a:solidFill>
                  <a:srgbClr val="00597C"/>
                </a:solidFill>
                <a:latin typeface="Calibri" panose="020F0502020204030204" pitchFamily="34" charset="0"/>
              </a:rPr>
              <a:t>faire face à un accroissement temporaire de l'activité</a:t>
            </a:r>
          </a:p>
          <a:p>
            <a:pPr marL="742950" lvl="1" indent="-285750" defTabSz="9144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400" i="1" dirty="0">
                <a:solidFill>
                  <a:srgbClr val="00597C"/>
                </a:solidFill>
                <a:latin typeface="Calibri" panose="020F0502020204030204" pitchFamily="34" charset="0"/>
              </a:rPr>
              <a:t>occuper un emploi saisonnier ou intérimaire</a:t>
            </a:r>
          </a:p>
          <a:p>
            <a:pPr marL="742950" lvl="1" indent="-285750" defTabSz="9144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1400" i="1" dirty="0">
                <a:solidFill>
                  <a:srgbClr val="00597C"/>
                </a:solidFill>
                <a:latin typeface="Calibri" panose="020F0502020204030204" pitchFamily="34" charset="0"/>
              </a:rPr>
              <a:t>remplacer un salarié absent</a:t>
            </a:r>
          </a:p>
          <a:p>
            <a:pPr marL="635000" lvl="1" indent="-239713" defTabSz="914400">
              <a:buFont typeface="Arial" charset="0"/>
              <a:buNone/>
            </a:pPr>
            <a:endParaRPr lang="fr-FR" altLang="fr-FR" dirty="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587940"/>
            <a:ext cx="2163683" cy="980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888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 bwMode="auto">
          <a:xfrm>
            <a:off x="467545" y="1604797"/>
            <a:ext cx="8101013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0" tIns="45706" rIns="91410" bIns="45706">
            <a:normAutofit fontScale="85000" lnSpcReduction="20000"/>
          </a:bodyPr>
          <a:lstStyle>
            <a:lvl1pPr marL="179388" indent="-179388" algn="l" defTabSz="912813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/>
              <a:defRPr sz="1400" b="1" kern="1200" baseline="0">
                <a:solidFill>
                  <a:srgbClr val="00597C"/>
                </a:solidFill>
                <a:latin typeface="+mn-lt"/>
                <a:ea typeface="+mn-ea"/>
                <a:cs typeface="+mn-cs"/>
              </a:defRPr>
            </a:lvl1pPr>
            <a:lvl2pPr marL="235594" indent="-16179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fr-FR" sz="1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5008" indent="-16321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ü"/>
              <a:defRPr lang="fr-FR" sz="13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2169" indent="-16179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fr-FR" sz="1300" b="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2169" indent="-16179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fr-FR" sz="1300" b="0" i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04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61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14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69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Calibri" panose="020F0502020204030204" pitchFamily="34" charset="0"/>
            </a:endParaRPr>
          </a:p>
          <a:p>
            <a:pPr marL="0" indent="0" algn="just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Calibri" panose="020F0502020204030204" pitchFamily="34" charset="0"/>
            </a:endParaRPr>
          </a:p>
          <a:p>
            <a:pPr defTabSz="91411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   </a:t>
            </a: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Aide à la Formation Préalable au Recrutement  (AFPR) : </a:t>
            </a: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179388" lvl="1" indent="-1793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rgbClr val="00597C"/>
                </a:solidFill>
                <a:latin typeface="Calibri" panose="020F0502020204030204" pitchFamily="34" charset="0"/>
              </a:rPr>
              <a:t>400h maxi suivie d’un CDD  de 6  mois à moins de  12 mois</a:t>
            </a:r>
          </a:p>
          <a:p>
            <a:pPr marL="179388" lvl="1" indent="-1793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rgbClr val="00597C"/>
                </a:solidFill>
                <a:latin typeface="Calibri" panose="020F0502020204030204" pitchFamily="34" charset="0"/>
              </a:rPr>
              <a:t>Aide : 2000€ et  3200€ max  suivant que la formation est faite en tutorat ou en organisme de formation </a:t>
            </a:r>
          </a:p>
          <a:p>
            <a:pPr marL="179388" lvl="1" indent="-1793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solidFill>
                  <a:srgbClr val="00597C"/>
                </a:solidFill>
                <a:latin typeface="Calibri" panose="020F0502020204030204" pitchFamily="34" charset="0"/>
              </a:rPr>
              <a:t>Pour les métiers lié au  digital ou à l’informatique…. Possibilité d’aides plus importante ( 6000max)</a:t>
            </a:r>
          </a:p>
          <a:p>
            <a:pPr defTabSz="914110" fontAlgn="auto">
              <a:spcAft>
                <a:spcPts val="0"/>
              </a:spcAft>
              <a:defRPr/>
            </a:pPr>
            <a:endParaRPr lang="fr-FR" sz="1800" dirty="0" smtClean="0">
              <a:latin typeface="Calibri" panose="020F0502020204030204" pitchFamily="34" charset="0"/>
            </a:endParaRPr>
          </a:p>
          <a:p>
            <a:pPr defTabSz="91411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    </a:t>
            </a:r>
            <a:r>
              <a:rPr lang="fr-FR" sz="23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Préparation Opérationnelle à l’Emploi  (POE)  :</a:t>
            </a: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900" dirty="0" smtClean="0">
              <a:latin typeface="Calibri" panose="020F0502020204030204" pitchFamily="34" charset="0"/>
            </a:endParaRPr>
          </a:p>
          <a:p>
            <a:pPr defTabSz="914110" fontAlgn="auto">
              <a:spcAft>
                <a:spcPts val="0"/>
              </a:spcAft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</a:rPr>
              <a:t>400h maxi </a:t>
            </a:r>
            <a:r>
              <a:rPr lang="fr-FR" sz="1800" dirty="0" smtClean="0">
                <a:latin typeface="Calibri" panose="020F0502020204030204" pitchFamily="34" charset="0"/>
              </a:rPr>
              <a:t>suivie d’un CDD de 12 mois et plus ou CDI </a:t>
            </a:r>
          </a:p>
          <a:p>
            <a:pPr defTabSz="914110" fontAlgn="auto">
              <a:spcAft>
                <a:spcPts val="0"/>
              </a:spcAft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Aide : 3200€ maxi en organisme de formation </a:t>
            </a:r>
          </a:p>
          <a:p>
            <a:pPr defTabSz="914110" fontAlgn="auto">
              <a:spcAft>
                <a:spcPts val="0"/>
              </a:spcAft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Pour les métiers lié au  digital ou à l’informatique…. Possibilité d’aides plus importante ( 6000max)</a:t>
            </a:r>
          </a:p>
          <a:p>
            <a:pPr defTabSz="914110" fontAlgn="auto">
              <a:spcAft>
                <a:spcPts val="0"/>
              </a:spcAft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Possibilité de co-financement de votre OPCO </a:t>
            </a:r>
          </a:p>
          <a:p>
            <a:pPr marL="0" indent="0" algn="ctr" defTabSz="914110" fontAlgn="auto">
              <a:spcAft>
                <a:spcPts val="0"/>
              </a:spcAft>
              <a:buNone/>
              <a:defRPr/>
            </a:pPr>
            <a:endParaRPr lang="fr-FR" sz="19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 algn="ctr" defTabSz="914110" fontAlgn="auto">
              <a:spcAft>
                <a:spcPts val="0"/>
              </a:spcAft>
              <a:buNone/>
              <a:defRPr/>
            </a:pPr>
            <a:r>
              <a:rPr lang="fr-FR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NOUVEAUTE </a:t>
            </a:r>
          </a:p>
          <a:p>
            <a:pPr marL="0" indent="0" algn="ctr" defTabSz="914110" fontAlgn="auto">
              <a:spcAft>
                <a:spcPts val="0"/>
              </a:spcAft>
              <a:buNone/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Les demandes sont à faire directement via votre espace employeur </a:t>
            </a:r>
          </a:p>
          <a:p>
            <a:pPr marL="0" indent="0" algn="ctr" defTabSz="914110" fontAlgn="auto">
              <a:spcAft>
                <a:spcPts val="0"/>
              </a:spcAft>
              <a:buNone/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Nous sommes à votre disposition pour vous accompagner  </a:t>
            </a: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dirty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b="0" dirty="0" smtClean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b="0" dirty="0" smtClean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dirty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356659"/>
            <a:ext cx="810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ADAPTATION DES COMPETENCES A VOTRE BESOIN 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212" y="6093296"/>
            <a:ext cx="1523695" cy="690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47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332656"/>
            <a:ext cx="684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UNE EQUIPE ENTREPRISE A VOS COTES ! 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r>
              <a:rPr lang="fr-FR" alt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Chatou, Sartrouville, Houilles, Montesson, Carrières s/seine, Maison Laffitte, Le Mesnil le Roi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556792"/>
            <a:ext cx="8784976" cy="4495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dirty="0" smtClean="0">
                <a:solidFill>
                  <a:srgbClr val="0070C0"/>
                </a:solidFill>
              </a:rPr>
              <a:t>Nous 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contacter </a:t>
            </a:r>
          </a:p>
          <a:p>
            <a:pPr marL="0" indent="0">
              <a:buNone/>
            </a:pPr>
            <a:r>
              <a:rPr lang="fr-FR" altLang="fr-FR" sz="2000" dirty="0" smtClean="0"/>
              <a:t>    		</a:t>
            </a:r>
            <a:r>
              <a:rPr lang="fr-FR" altLang="fr-FR" sz="2000" b="1" dirty="0" smtClean="0"/>
              <a:t>01 </a:t>
            </a:r>
            <a:r>
              <a:rPr lang="fr-FR" altLang="fr-FR" sz="2000" b="1" dirty="0" smtClean="0"/>
              <a:t>61 04 14 48 </a:t>
            </a:r>
            <a:endParaRPr lang="fr-FR" altLang="fr-FR" sz="2000" b="1" dirty="0" smtClean="0"/>
          </a:p>
          <a:p>
            <a:pPr marL="0" indent="0">
              <a:buNone/>
            </a:pPr>
            <a:r>
              <a:rPr lang="fr-FR" altLang="fr-FR" sz="2000" b="1" dirty="0"/>
              <a:t>	</a:t>
            </a:r>
            <a:r>
              <a:rPr lang="fr-FR" altLang="fr-FR" sz="2000" b="1" dirty="0" smtClean="0"/>
              <a:t>	</a:t>
            </a:r>
            <a:r>
              <a:rPr lang="fr-FR" altLang="fr-FR" sz="1400" i="1" dirty="0"/>
              <a:t>(</a:t>
            </a:r>
            <a:r>
              <a:rPr lang="fr-FR" altLang="fr-FR" sz="1400" i="1" dirty="0" smtClean="0"/>
              <a:t>de </a:t>
            </a:r>
            <a:r>
              <a:rPr lang="fr-FR" altLang="fr-FR" sz="1400" i="1" dirty="0" smtClean="0"/>
              <a:t>09h00 à 17h00 du lundi au jeudi </a:t>
            </a:r>
            <a:r>
              <a:rPr lang="fr-FR" altLang="fr-FR" sz="1400" i="1" dirty="0" smtClean="0"/>
              <a:t>et </a:t>
            </a:r>
            <a:r>
              <a:rPr lang="fr-FR" altLang="fr-FR" sz="1400" i="1" dirty="0" smtClean="0"/>
              <a:t>de </a:t>
            </a:r>
            <a:r>
              <a:rPr lang="fr-FR" altLang="fr-FR" sz="1400" i="1" dirty="0" smtClean="0"/>
              <a:t>09h00 </a:t>
            </a:r>
            <a:r>
              <a:rPr lang="fr-FR" altLang="fr-FR" sz="1400" i="1" dirty="0" smtClean="0"/>
              <a:t>à 12h00 le </a:t>
            </a:r>
            <a:r>
              <a:rPr lang="fr-FR" altLang="fr-FR" sz="1400" i="1" dirty="0" smtClean="0"/>
              <a:t>vendredi</a:t>
            </a:r>
            <a:r>
              <a:rPr lang="fr-FR" altLang="fr-FR" sz="1400" i="1" dirty="0" smtClean="0"/>
              <a:t>) </a:t>
            </a:r>
            <a:endParaRPr lang="fr-FR" altLang="fr-FR" sz="1400" i="1" dirty="0" smtClean="0"/>
          </a:p>
          <a:p>
            <a:pPr marL="0" indent="0">
              <a:buNone/>
            </a:pPr>
            <a:r>
              <a:rPr lang="fr-FR" altLang="fr-FR" sz="2000" dirty="0" smtClean="0"/>
              <a:t> 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   	    	</a:t>
            </a:r>
          </a:p>
          <a:p>
            <a:pPr marL="0" indent="0">
              <a:buNone/>
            </a:pPr>
            <a:r>
              <a:rPr lang="fr-FR" altLang="fr-FR" sz="2000" dirty="0"/>
              <a:t>	</a:t>
            </a:r>
            <a:r>
              <a:rPr lang="fr-FR" altLang="fr-FR" sz="2000" dirty="0" smtClean="0"/>
              <a:t>	 </a:t>
            </a:r>
            <a:r>
              <a:rPr lang="fr-FR" altLang="fr-FR" sz="2000" b="1" u="sng" dirty="0" smtClean="0">
                <a:hlinkClick r:id="rId2"/>
              </a:rPr>
              <a:t>entreprise.sartrouville@pole-emploi.net</a:t>
            </a:r>
            <a:r>
              <a:rPr lang="fr-FR" altLang="fr-FR" sz="2000" dirty="0" smtClean="0"/>
              <a:t>.</a:t>
            </a:r>
          </a:p>
          <a:p>
            <a:pPr marL="0" indent="0">
              <a:buNone/>
            </a:pPr>
            <a:r>
              <a:rPr lang="fr-FR" altLang="fr-FR" sz="2000" dirty="0" smtClean="0"/>
              <a:t>   		</a:t>
            </a:r>
          </a:p>
          <a:p>
            <a:pPr marL="0" indent="0">
              <a:buNone/>
            </a:pPr>
            <a:r>
              <a:rPr lang="fr-FR" altLang="fr-FR" sz="2000" b="1" dirty="0"/>
              <a:t>	</a:t>
            </a:r>
            <a:r>
              <a:rPr lang="fr-FR" altLang="fr-FR" sz="2000" b="1" dirty="0" smtClean="0"/>
              <a:t>	</a:t>
            </a:r>
            <a:r>
              <a:rPr lang="fr-FR" altLang="fr-FR" sz="2000" b="1" dirty="0" smtClean="0"/>
              <a:t>Réception </a:t>
            </a:r>
            <a:r>
              <a:rPr lang="fr-FR" altLang="fr-FR" sz="2000" b="1" dirty="0" smtClean="0"/>
              <a:t>en agence du lundi au vendredi </a:t>
            </a:r>
            <a:endParaRPr lang="fr-FR" altLang="fr-FR" sz="2000" dirty="0"/>
          </a:p>
          <a:p>
            <a:pPr marL="0" indent="0">
              <a:buNone/>
            </a:pPr>
            <a:r>
              <a:rPr lang="fr-FR" altLang="fr-FR" sz="2000" dirty="0"/>
              <a:t>	</a:t>
            </a:r>
            <a:r>
              <a:rPr lang="fr-FR" altLang="fr-FR" sz="2000" dirty="0" smtClean="0"/>
              <a:t>	</a:t>
            </a:r>
            <a:r>
              <a:rPr lang="fr-FR" altLang="fr-FR" sz="1600" i="1" dirty="0" smtClean="0"/>
              <a:t>27 </a:t>
            </a:r>
            <a:r>
              <a:rPr lang="fr-FR" altLang="fr-FR" sz="1600" i="1" dirty="0" smtClean="0"/>
              <a:t>rue Lamartine </a:t>
            </a:r>
            <a:r>
              <a:rPr lang="fr-FR" altLang="fr-FR" sz="1600" i="1" dirty="0" smtClean="0"/>
              <a:t>. </a:t>
            </a:r>
            <a:r>
              <a:rPr lang="fr-FR" altLang="fr-FR" sz="1600" i="1" dirty="0" smtClean="0"/>
              <a:t>78500 </a:t>
            </a:r>
            <a:r>
              <a:rPr lang="fr-FR" altLang="fr-FR" sz="1600" i="1" dirty="0" smtClean="0"/>
              <a:t>Sartrouville (face à la gare) </a:t>
            </a:r>
            <a:endParaRPr lang="fr-FR" altLang="fr-FR" sz="1600" i="1" dirty="0" smtClean="0"/>
          </a:p>
          <a:p>
            <a:pPr marL="0" indent="0">
              <a:buNone/>
            </a:pPr>
            <a:endParaRPr lang="fr-FR" altLang="fr-F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dirty="0" smtClean="0">
                <a:solidFill>
                  <a:srgbClr val="0070C0"/>
                </a:solidFill>
              </a:rPr>
              <a:t>Une équipe de 8 chargés de relations entreprises et collectivité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altLang="fr-FR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altLang="fr-FR" sz="1800" i="1" dirty="0" smtClean="0"/>
              <a:t>		Virginie </a:t>
            </a:r>
            <a:r>
              <a:rPr lang="fr-FR" altLang="fr-FR" sz="1800" i="1" dirty="0" smtClean="0"/>
              <a:t>AUGUSTO, Vanessa HENRIOT, Faustine HUET, Nicole STEENSMA, </a:t>
            </a:r>
            <a:r>
              <a:rPr lang="fr-FR" altLang="fr-FR" sz="1800" i="1" dirty="0" smtClean="0"/>
              <a:t>		Nicaise BURAC, Alexandre BEAUFILS</a:t>
            </a:r>
            <a:r>
              <a:rPr lang="fr-FR" altLang="fr-FR" sz="1800" i="1" dirty="0"/>
              <a:t>, Angela HAENEL et Sylvie JAMBOU</a:t>
            </a:r>
          </a:p>
          <a:p>
            <a:pPr marL="0" indent="0">
              <a:buNone/>
            </a:pPr>
            <a:endParaRPr lang="fr-FR" altLang="fr-FR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71" y="1973474"/>
            <a:ext cx="360040" cy="471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564" y="2905688"/>
            <a:ext cx="580653" cy="5648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31" y="3804469"/>
            <a:ext cx="562580" cy="5473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11" y="836712"/>
            <a:ext cx="395137" cy="5167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95" y="5434295"/>
            <a:ext cx="885951" cy="7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3833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NOTRE BOUQUET DE SERVICE ENTREPRISES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0080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Depuis le 10 septembre : une offre </a:t>
            </a:r>
            <a:r>
              <a:rPr lang="fr-FR" sz="2800" b="1" dirty="0"/>
              <a:t>de </a:t>
            </a:r>
            <a:r>
              <a:rPr lang="fr-FR" sz="2800" b="1" dirty="0" smtClean="0"/>
              <a:t>services disponible </a:t>
            </a:r>
            <a:r>
              <a:rPr lang="fr-FR" sz="2800" b="1" dirty="0"/>
              <a:t>plus lisible, mieux visible et plus </a:t>
            </a:r>
            <a:r>
              <a:rPr lang="fr-FR" sz="2800" b="1" dirty="0" smtClean="0"/>
              <a:t>désirable ! 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02" y="2852936"/>
            <a:ext cx="6457950" cy="2581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402" y="5517232"/>
            <a:ext cx="760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https://www.pole-emploi.tv/widget/v21hv119_bds_entreprise_31_08_2021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0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54868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NOTRE BOUQUET DE SERVICE 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1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628800"/>
            <a:ext cx="8280920" cy="512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10">
              <a:spcBef>
                <a:spcPct val="20000"/>
              </a:spcBef>
              <a:defRPr/>
            </a:pP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EMPLOIS FRANCS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Entreprises et associations quelque soit sa localisation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Contrat </a:t>
            </a:r>
            <a:r>
              <a:rPr lang="fr-FR" sz="20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CDI  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temps plein </a:t>
            </a:r>
            <a:r>
              <a:rPr lang="fr-FR" sz="2000" b="1" dirty="0" smtClean="0">
                <a:solidFill>
                  <a:srgbClr val="00597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15 000€</a:t>
            </a:r>
            <a:r>
              <a:rPr lang="fr-FR" sz="20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                               </a:t>
            </a:r>
            <a:r>
              <a:rPr lang="fr-FR" sz="1400" b="1" dirty="0" smtClean="0">
                <a:solidFill>
                  <a:srgbClr val="00597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5000€/an dans la limite de 3 ans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Contrat </a:t>
            </a:r>
            <a:r>
              <a:rPr lang="fr-FR" sz="20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CDD 6 mois 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mini temps plein </a:t>
            </a:r>
            <a:r>
              <a:rPr lang="fr-FR" sz="20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5 000€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          </a:t>
            </a:r>
            <a:r>
              <a:rPr lang="fr-FR" sz="1400" b="1" dirty="0" smtClean="0">
                <a:solidFill>
                  <a:srgbClr val="00597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sz="1400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2500€/an dans la limite de 2 ans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>
                <a:solidFill>
                  <a:srgbClr val="00597C"/>
                </a:solidFill>
                <a:latin typeface="Calibri" panose="020F0502020204030204" pitchFamily="34" charset="0"/>
              </a:rPr>
              <a:t>Dossier à envoyer dans les </a:t>
            </a:r>
            <a:r>
              <a:rPr lang="fr-FR" sz="2000" b="1" dirty="0">
                <a:solidFill>
                  <a:srgbClr val="00597C"/>
                </a:solidFill>
                <a:latin typeface="Calibri" panose="020F0502020204030204" pitchFamily="34" charset="0"/>
              </a:rPr>
              <a:t>3 mois </a:t>
            </a:r>
            <a:r>
              <a:rPr lang="fr-FR" b="1" dirty="0">
                <a:solidFill>
                  <a:srgbClr val="00597C"/>
                </a:solidFill>
                <a:latin typeface="Calibri" panose="020F0502020204030204" pitchFamily="34" charset="0"/>
              </a:rPr>
              <a:t>qui suivent la signature du contrat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>
                <a:solidFill>
                  <a:srgbClr val="00597C"/>
                </a:solidFill>
                <a:latin typeface="Calibri" panose="020F0502020204030204" pitchFamily="34" charset="0"/>
              </a:rPr>
              <a:t>Aide versée à terme échu  au semestre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>
                <a:solidFill>
                  <a:srgbClr val="00597C"/>
                </a:solidFill>
                <a:latin typeface="Calibri" panose="020F0502020204030204" pitchFamily="34" charset="0"/>
              </a:rPr>
              <a:t>Quelque soit le métier, l'âge, le niveau de diplôme, la rémunération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>
                <a:solidFill>
                  <a:srgbClr val="00597C"/>
                </a:solidFill>
                <a:latin typeface="Calibri" panose="020F0502020204030204" pitchFamily="34" charset="0"/>
              </a:rPr>
              <a:t>Demandeurs 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d’emploi résidant dans les quartiers prioritaire de la ville de votre commune ou d’un autre département et inscrits auprès d’un organisme de mission publique</a:t>
            </a:r>
            <a:endParaRPr lang="fr-FR" b="1" dirty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>
                <a:solidFill>
                  <a:srgbClr val="00597C"/>
                </a:solidFill>
                <a:latin typeface="Calibri" panose="020F0502020204030204" pitchFamily="34" charset="0"/>
              </a:rPr>
              <a:t>Cumulable 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avec les aides liées aux embauches en contrat pro</a:t>
            </a:r>
          </a:p>
          <a:p>
            <a:pPr algn="just" defTabSz="914110">
              <a:spcBef>
                <a:spcPct val="20000"/>
              </a:spcBef>
              <a:defRPr/>
            </a:pPr>
            <a:r>
              <a:rPr lang="fr-FR" i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NB  : En plus sur les contrats de pro : aide forfaitaire de </a:t>
            </a:r>
            <a:r>
              <a:rPr lang="fr-FR" i="1" dirty="0">
                <a:solidFill>
                  <a:srgbClr val="00597C"/>
                </a:solidFill>
                <a:latin typeface="Calibri" panose="020F0502020204030204" pitchFamily="34" charset="0"/>
              </a:rPr>
              <a:t>2000 (pole emploi) pour les 26 ans et plus + 2000€ (Etat) pour les plus de 45 ans </a:t>
            </a:r>
            <a:endParaRPr lang="fr-FR" i="1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algn="just" defTabSz="914110">
              <a:spcBef>
                <a:spcPct val="20000"/>
              </a:spcBef>
              <a:defRPr/>
            </a:pPr>
            <a:endParaRPr lang="fr-FR" i="1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algn="ctr" defTabSz="914110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*** LA DEMARCHE : contacter votre agence de proximité ! *** </a:t>
            </a:r>
            <a:endParaRPr lang="fr-FR" b="1" dirty="0">
              <a:solidFill>
                <a:srgbClr val="00597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7704" y="523731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GOUVERNEMENTALES </a:t>
            </a:r>
            <a:endParaRPr lang="fr-FR" sz="28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9" y="294977"/>
            <a:ext cx="2163683" cy="980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Google Shape;265;p1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1" y="144709"/>
            <a:ext cx="1115616" cy="11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2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628800"/>
            <a:ext cx="8280920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10">
              <a:spcBef>
                <a:spcPct val="20000"/>
              </a:spcBef>
              <a:defRPr/>
            </a:pP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CIE - Contrat Initiative Emploi JEUNE (&lt; 26 ans)</a:t>
            </a:r>
          </a:p>
          <a:p>
            <a:pPr algn="ctr" defTabSz="914110">
              <a:spcBef>
                <a:spcPct val="20000"/>
              </a:spcBef>
              <a:defRPr/>
            </a:pP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47% du SMIC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sz="2000" b="1" dirty="0" smtClean="0">
                <a:solidFill>
                  <a:srgbClr val="0059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Entreprises du secteur marchand</a:t>
            </a: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 à jour de ses cotisations, n’ayant pas procédé au licenciement économique sur le poste dans les 6 derniers mois et n’ayant pas embauché antérieurement le salarié 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Contrat CDD de 6 mois minimum ou </a:t>
            </a:r>
            <a:r>
              <a:rPr lang="fr-FR" sz="2000" b="1" dirty="0" smtClean="0">
                <a:solidFill>
                  <a:srgbClr val="0059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CDI 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Intensité hebdomadaire de 20 H jusqu’à 35 H </a:t>
            </a:r>
            <a:endParaRPr lang="fr-FR" b="1" dirty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Aide financière versée sur 10 mois renouvelable sous conditions </a:t>
            </a:r>
          </a:p>
          <a:p>
            <a:pPr marL="285750" indent="-285750" algn="just" defTabSz="91411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Demandeurs d’emploi jeunes de – 26 ans </a:t>
            </a:r>
            <a:endParaRPr lang="fr-FR" b="1" dirty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algn="just" defTabSz="914110">
              <a:spcBef>
                <a:spcPct val="20000"/>
              </a:spcBef>
              <a:defRPr/>
            </a:pPr>
            <a:endParaRPr lang="fr-FR" b="1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  <a:p>
            <a:pPr algn="just" defTabSz="914110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Votre engagement : </a:t>
            </a:r>
          </a:p>
          <a:p>
            <a:pPr marL="285750" indent="-285750" algn="just" defTabSz="914110">
              <a:spcBef>
                <a:spcPct val="20000"/>
              </a:spcBef>
              <a:buFontTx/>
              <a:buChar char="-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Tutorat, aide à la prise de poste </a:t>
            </a:r>
          </a:p>
          <a:p>
            <a:pPr marL="285750" indent="-285750" algn="just" defTabSz="914110">
              <a:spcBef>
                <a:spcPct val="20000"/>
              </a:spcBef>
              <a:buFontTx/>
              <a:buChar char="-"/>
              <a:defRPr/>
            </a:pPr>
            <a:r>
              <a:rPr lang="fr-FR" b="1" dirty="0" smtClean="0">
                <a:solidFill>
                  <a:srgbClr val="00597C"/>
                </a:solidFill>
                <a:latin typeface="Calibri" panose="020F0502020204030204" pitchFamily="34" charset="0"/>
              </a:rPr>
              <a:t>Et/ou Plan de développement de compétences à définir en fonction du profil du jeune </a:t>
            </a:r>
          </a:p>
          <a:p>
            <a:pPr algn="ctr" defTabSz="914110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59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*** LES DEMARCHES:  contacter votre agence de proximité ***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23728" y="260648"/>
            <a:ext cx="540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GOUVERNEMENTALES </a:t>
            </a:r>
          </a:p>
          <a:p>
            <a:endParaRPr lang="fr-FR" dirty="0"/>
          </a:p>
        </p:txBody>
      </p:sp>
      <p:grpSp>
        <p:nvGrpSpPr>
          <p:cNvPr id="8" name="Groupe 2"/>
          <p:cNvGrpSpPr>
            <a:grpSpLocks/>
          </p:cNvGrpSpPr>
          <p:nvPr/>
        </p:nvGrpSpPr>
        <p:grpSpPr bwMode="auto">
          <a:xfrm>
            <a:off x="7668344" y="89772"/>
            <a:ext cx="1224136" cy="1368152"/>
            <a:chOff x="946549" y="2244437"/>
            <a:chExt cx="2331288" cy="2352465"/>
          </a:xfrm>
        </p:grpSpPr>
        <p:sp>
          <p:nvSpPr>
            <p:cNvPr id="9" name="Ellipse 8"/>
            <p:cNvSpPr/>
            <p:nvPr/>
          </p:nvSpPr>
          <p:spPr>
            <a:xfrm>
              <a:off x="1067270" y="2410913"/>
              <a:ext cx="2091826" cy="2009604"/>
            </a:xfrm>
            <a:prstGeom prst="ellipse">
              <a:avLst/>
            </a:prstGeom>
            <a:solidFill>
              <a:srgbClr val="E5F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Google Shape;265;p1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49" y="2244437"/>
              <a:ext cx="2331288" cy="235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270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" y="1484784"/>
            <a:ext cx="9144000" cy="50178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23728" y="33265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GOUVERNEMENTALES </a:t>
            </a:r>
            <a:endParaRPr lang="fr-FR" sz="28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6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59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31640" y="40466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10">
              <a:spcBef>
                <a:spcPct val="20000"/>
              </a:spcBef>
              <a:defRPr/>
            </a:pPr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Aide 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à 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l’alternance Jeunes  </a:t>
            </a:r>
            <a:endParaRPr lang="fr-FR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 defTabSz="914110">
              <a:spcBef>
                <a:spcPct val="20000"/>
              </a:spcBef>
              <a:defRPr/>
            </a:pPr>
            <a:endParaRPr lang="fr-FR" sz="4000" b="1" dirty="0" smtClean="0">
              <a:solidFill>
                <a:srgbClr val="00597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950395"/>
            <a:ext cx="8280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 smtClean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Dans le cadre du «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 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PLAN JEUNE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 » l’Etat accorde une 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AIDE EXCEPTIONNELLE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pour aider les employeurs à recruter </a:t>
            </a:r>
            <a:r>
              <a:rPr lang="fr-FR" altLang="fr-FR" dirty="0" smtClean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en 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:</a:t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-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CONTRAT D’APPRENTISSAGE   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  <a:hlinkClick r:id="rId2"/>
              </a:rPr>
              <a:t/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  <a:hlinkClick r:id="rId2"/>
              </a:rPr>
            </a:br>
            <a:r>
              <a:rPr lang="fr-FR" altLang="fr-FR" sz="2400" dirty="0">
                <a:solidFill>
                  <a:srgbClr val="07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sz="2400" dirty="0">
                <a:solidFill>
                  <a:srgbClr val="07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</a:br>
            <a:r>
              <a:rPr lang="fr-FR" alt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-</a:t>
            </a:r>
            <a:r>
              <a:rPr lang="fr-FR" alt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CONTRAT DE PROFESSIONNALISATION </a:t>
            </a:r>
            <a:r>
              <a:rPr lang="fr-FR" altLang="fr-FR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u="sng" dirty="0" smtClean="0">
                <a:solidFill>
                  <a:srgbClr val="07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MONTANTS  </a:t>
            </a:r>
            <a:r>
              <a:rPr lang="fr-FR" altLang="fr-FR" u="sng" dirty="0">
                <a:solidFill>
                  <a:srgbClr val="071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: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dirty="0" smtClean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=&gt; </a:t>
            </a:r>
            <a:r>
              <a:rPr lang="fr-FR" altLang="fr-FR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5000</a:t>
            </a:r>
            <a:r>
              <a:rPr lang="fr-FR" altLang="fr-FR" sz="2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€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pour l’embauche d’1 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mineur(e)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</a:br>
            <a:r>
              <a:rPr lang="fr-FR" altLang="fr-FR" dirty="0" smtClean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=&gt; </a:t>
            </a:r>
            <a:r>
              <a:rPr lang="fr-FR" altLang="fr-FR" sz="2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8000</a:t>
            </a:r>
            <a:r>
              <a:rPr lang="fr-FR" altLang="fr-FR" sz="2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€</a:t>
            </a:r>
            <a:r>
              <a:rPr lang="fr-FR" altLang="fr-FR" sz="2400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pour l’embauche d’1 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majeur(e)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</a:br>
            <a:endParaRPr lang="fr-FR" altLang="fr-FR" dirty="0" smtClean="0">
              <a:solidFill>
                <a:srgbClr val="071921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fr-FR" altLang="fr-FR" dirty="0" smtClean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Permet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de couvrir la totalité ou presque des charges salariales pendant la 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1</a:t>
            </a:r>
            <a:r>
              <a:rPr lang="fr-FR" altLang="fr-FR" b="1" baseline="300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ère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année</a:t>
            </a:r>
            <a:r>
              <a:rPr lang="fr-FR" altLang="fr-FR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dirty="0">
                <a:solidFill>
                  <a:srgbClr val="071921"/>
                </a:solidFill>
                <a:latin typeface="Arial" charset="0"/>
                <a:ea typeface="ＭＳ Ｐゴシック" pitchFamily="34" charset="-128"/>
              </a:rPr>
              <a:t>pour toute embauche intervenue jusqu’au </a:t>
            </a:r>
            <a:r>
              <a:rPr lang="fr-FR" altLang="fr-FR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31 DECEMBRE 2021</a:t>
            </a:r>
          </a:p>
        </p:txBody>
      </p:sp>
      <p:grpSp>
        <p:nvGrpSpPr>
          <p:cNvPr id="7" name="Groupe 2"/>
          <p:cNvGrpSpPr>
            <a:grpSpLocks/>
          </p:cNvGrpSpPr>
          <p:nvPr/>
        </p:nvGrpSpPr>
        <p:grpSpPr bwMode="auto">
          <a:xfrm>
            <a:off x="33719" y="116632"/>
            <a:ext cx="1394848" cy="1313239"/>
            <a:chOff x="946549" y="2244437"/>
            <a:chExt cx="2331288" cy="2352465"/>
          </a:xfrm>
        </p:grpSpPr>
        <p:sp>
          <p:nvSpPr>
            <p:cNvPr id="8" name="Ellipse 7"/>
            <p:cNvSpPr/>
            <p:nvPr/>
          </p:nvSpPr>
          <p:spPr>
            <a:xfrm>
              <a:off x="1067270" y="2410913"/>
              <a:ext cx="2091826" cy="2009604"/>
            </a:xfrm>
            <a:prstGeom prst="ellipse">
              <a:avLst/>
            </a:prstGeom>
            <a:solidFill>
              <a:srgbClr val="E5F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Google Shape;265;p1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49" y="2244437"/>
              <a:ext cx="2331288" cy="235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75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886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 gouvernemental pour lutter contre le chômage de longue durée 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107504" y="1916832"/>
            <a:ext cx="9217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opensans-regular"/>
              </a:rPr>
              <a:t>L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e </a:t>
            </a:r>
            <a:r>
              <a:rPr lang="fr-FR" dirty="0">
                <a:solidFill>
                  <a:srgbClr val="333333"/>
                </a:solidFill>
                <a:latin typeface="opensans-regular"/>
              </a:rPr>
              <a:t>Gouvernement souhaite encourager les formations effectuées directement en 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entreprise sur les métiers porteurs avec une attention particulière pour les demandeurs d’emploi de longue durée  : </a:t>
            </a:r>
          </a:p>
          <a:p>
            <a:endParaRPr lang="fr-FR" dirty="0">
              <a:solidFill>
                <a:srgbClr val="333333"/>
              </a:solidFill>
              <a:latin typeface="opensans-regular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240 </a:t>
            </a:r>
            <a:r>
              <a:rPr lang="fr-FR" dirty="0">
                <a:solidFill>
                  <a:srgbClr val="333333"/>
                </a:solidFill>
                <a:latin typeface="opensans-regular"/>
              </a:rPr>
              <a:t>millions d’euros seront mobilisés pour encourager les entreprises à former des demandeurs d’emploi de longue durée 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333333"/>
                </a:solidFill>
                <a:latin typeface="opensans-regular"/>
              </a:rPr>
              <a:t>C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ontrats </a:t>
            </a:r>
            <a:r>
              <a:rPr lang="fr-FR" dirty="0">
                <a:solidFill>
                  <a:srgbClr val="333333"/>
                </a:solidFill>
                <a:latin typeface="opensans-regular"/>
              </a:rPr>
              <a:t>de 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professionnalisation spécifique traduit par une aide </a:t>
            </a:r>
            <a:r>
              <a:rPr lang="fr-FR" dirty="0">
                <a:solidFill>
                  <a:srgbClr val="333333"/>
                </a:solidFill>
                <a:latin typeface="opensans-regular"/>
              </a:rPr>
              <a:t>de 8000€ 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versée </a:t>
            </a:r>
            <a:r>
              <a:rPr lang="fr-FR" dirty="0">
                <a:solidFill>
                  <a:srgbClr val="333333"/>
                </a:solidFill>
                <a:latin typeface="opensans-regular"/>
              </a:rPr>
              <a:t>aux employeurs qui recrutent un demandeur d’emploi de longue durée par cette voie d’alternance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.</a:t>
            </a:r>
          </a:p>
          <a:p>
            <a:endParaRPr lang="fr-FR" dirty="0" smtClean="0">
              <a:solidFill>
                <a:srgbClr val="333333"/>
              </a:solidFill>
              <a:latin typeface="opensans-regular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333333"/>
                </a:solidFill>
                <a:latin typeface="opensans-regular"/>
              </a:rPr>
              <a:t> 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Augmentation du </a:t>
            </a:r>
            <a:r>
              <a:rPr lang="fr-FR" b="1" dirty="0" smtClean="0">
                <a:solidFill>
                  <a:srgbClr val="333333"/>
                </a:solidFill>
                <a:latin typeface="opensans-regular"/>
              </a:rPr>
              <a:t>nombre </a:t>
            </a:r>
            <a:r>
              <a:rPr lang="fr-FR" b="1" dirty="0">
                <a:solidFill>
                  <a:srgbClr val="333333"/>
                </a:solidFill>
                <a:latin typeface="opensans-regular"/>
              </a:rPr>
              <a:t>de formations associées à une promesse d’embauche</a:t>
            </a:r>
            <a:r>
              <a:rPr lang="fr-FR" dirty="0">
                <a:solidFill>
                  <a:srgbClr val="333333"/>
                </a:solidFill>
                <a:latin typeface="opensans-regular"/>
              </a:rPr>
              <a:t>, sous la forme 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d’une formation préalable au recrutement (AFPR) ou de la </a:t>
            </a:r>
            <a:r>
              <a:rPr lang="fr-FR" dirty="0" smtClean="0">
                <a:solidFill>
                  <a:srgbClr val="EA148C"/>
                </a:solidFill>
                <a:latin typeface="opensans-regular"/>
                <a:hlinkClick r:id="rId3" tooltip="Préparation opérationnelle à l’emploi individuelle (POE I) (nouvelle fenêtre)"/>
              </a:rPr>
              <a:t>Préparation opérationnelle à l’emploi individuelle (POE I)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 , avec une attention particulière pour les DELD. Ces formations, qui présentent des taux de retour à l’emploi très importants (jusqu’à 85%), seront renforcées et</a:t>
            </a:r>
            <a:r>
              <a:rPr lang="fr-FR" b="1" dirty="0" smtClean="0">
                <a:solidFill>
                  <a:srgbClr val="333333"/>
                </a:solidFill>
                <a:latin typeface="opensans-regular"/>
              </a:rPr>
              <a:t> leur accès sera simplifié pour l’employeur</a:t>
            </a:r>
            <a:r>
              <a:rPr lang="fr-FR" dirty="0" smtClean="0">
                <a:solidFill>
                  <a:srgbClr val="333333"/>
                </a:solidFill>
                <a:latin typeface="opensans-regular"/>
              </a:rPr>
              <a:t>.</a:t>
            </a:r>
            <a:endParaRPr lang="fr-FR" b="0" i="0" dirty="0">
              <a:solidFill>
                <a:srgbClr val="333333"/>
              </a:solidFill>
              <a:effectLst/>
              <a:latin typeface="opensans-regular"/>
            </a:endParaRPr>
          </a:p>
        </p:txBody>
      </p:sp>
      <p:grpSp>
        <p:nvGrpSpPr>
          <p:cNvPr id="4" name="Groupe 2"/>
          <p:cNvGrpSpPr>
            <a:grpSpLocks/>
          </p:cNvGrpSpPr>
          <p:nvPr/>
        </p:nvGrpSpPr>
        <p:grpSpPr bwMode="auto">
          <a:xfrm>
            <a:off x="68857" y="184513"/>
            <a:ext cx="1046759" cy="920038"/>
            <a:chOff x="946549" y="2244437"/>
            <a:chExt cx="2331288" cy="2352465"/>
          </a:xfrm>
        </p:grpSpPr>
        <p:sp>
          <p:nvSpPr>
            <p:cNvPr id="5" name="Ellipse 4"/>
            <p:cNvSpPr/>
            <p:nvPr/>
          </p:nvSpPr>
          <p:spPr>
            <a:xfrm>
              <a:off x="1067270" y="2410913"/>
              <a:ext cx="2091826" cy="2009604"/>
            </a:xfrm>
            <a:prstGeom prst="ellipse">
              <a:avLst/>
            </a:prstGeom>
            <a:solidFill>
              <a:srgbClr val="E5F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6" name="Google Shape;265;p13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49" y="2244437"/>
              <a:ext cx="2331288" cy="235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895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 bwMode="auto">
          <a:xfrm>
            <a:off x="467545" y="1604797"/>
            <a:ext cx="8101013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0" tIns="45706" rIns="91410" bIns="45706">
            <a:normAutofit/>
          </a:bodyPr>
          <a:lstStyle>
            <a:lvl1pPr marL="179388" indent="-179388" algn="l" defTabSz="912813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/>
              <a:defRPr sz="1400" b="1" kern="1200" baseline="0">
                <a:solidFill>
                  <a:srgbClr val="00597C"/>
                </a:solidFill>
                <a:latin typeface="+mn-lt"/>
                <a:ea typeface="+mn-ea"/>
                <a:cs typeface="+mn-cs"/>
              </a:defRPr>
            </a:lvl1pPr>
            <a:lvl2pPr marL="235594" indent="-16179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fr-FR" sz="1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5008" indent="-16321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ü"/>
              <a:defRPr lang="fr-FR" sz="13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2169" indent="-16179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fr-FR" sz="1300" b="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2169" indent="-161794" algn="l" defTabSz="91411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lang="fr-FR" sz="1300" b="0" i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04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61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14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69" indent="-228528" algn="l" defTabSz="914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5620" lvl="2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700" dirty="0" smtClean="0">
                <a:latin typeface="Calibri" panose="020F0502020204030204" pitchFamily="34" charset="0"/>
              </a:rPr>
              <a:t>Le candidat vous intéresse mais ….  Vous hésitez car Il doit acquérir des compétences complémentaires pour occuper le poste </a:t>
            </a:r>
          </a:p>
          <a:p>
            <a:pPr marL="0" indent="0" algn="just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Calibri" panose="020F0502020204030204" pitchFamily="34" charset="0"/>
            </a:endParaRPr>
          </a:p>
          <a:p>
            <a:pPr marL="0" indent="0" algn="just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            Pole Emploi vous propose  des solutions en amont de votre recrutement :</a:t>
            </a:r>
          </a:p>
          <a:p>
            <a:pPr defTabSz="91411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900" dirty="0" smtClean="0">
              <a:latin typeface="Calibri" panose="020F0502020204030204" pitchFamily="34" charset="0"/>
            </a:endParaRPr>
          </a:p>
          <a:p>
            <a:pPr defTabSz="91411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900" dirty="0" smtClean="0">
                <a:latin typeface="Calibri" panose="020F0502020204030204" pitchFamily="34" charset="0"/>
              </a:rPr>
              <a:t>  </a:t>
            </a: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Période d’immersion pour évaluer le candidat ou vous projeter sur une embauche </a:t>
            </a:r>
            <a:endParaRPr lang="fr-FR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 algn="just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Calibri" panose="020F0502020204030204" pitchFamily="34" charset="0"/>
            </a:endParaRPr>
          </a:p>
          <a:p>
            <a:pPr defTabSz="91411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800" dirty="0" smtClean="0">
                <a:latin typeface="Calibri" panose="020F0502020204030204" pitchFamily="34" charset="0"/>
              </a:rPr>
              <a:t>  </a:t>
            </a: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Adaptation des  compétences à votre besoin via une période de tutorat ou de formation</a:t>
            </a:r>
          </a:p>
          <a:p>
            <a:pPr defTabSz="91411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900" dirty="0" smtClean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900" dirty="0" smtClean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dirty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b="0" dirty="0" smtClean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b="0" dirty="0" smtClean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None/>
              <a:defRPr/>
            </a:pPr>
            <a:endParaRPr lang="fr-FR" sz="1800" dirty="0">
              <a:latin typeface="Calibri" panose="020F0502020204030204" pitchFamily="34" charset="0"/>
            </a:endParaRPr>
          </a:p>
          <a:p>
            <a:pPr marL="0" indent="0" defTabSz="91411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5" y="35665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UN RECRUTEMENT….UN DOUTE…UN COUP DE POUCE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2871843"/>
            <a:ext cx="287313" cy="41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45224"/>
            <a:ext cx="2163683" cy="980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13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817</Words>
  <Application>Microsoft Office PowerPoint</Application>
  <PresentationFormat>Affichage à l'écran (4:3)</PresentationFormat>
  <Paragraphs>124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ＭＳ Ｐゴシック</vt:lpstr>
      <vt:lpstr>Aharoni</vt:lpstr>
      <vt:lpstr>Arial</vt:lpstr>
      <vt:lpstr>Arial Black</vt:lpstr>
      <vt:lpstr>Calibri</vt:lpstr>
      <vt:lpstr>opensans-regular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COLLIN Sylvie</dc:creator>
  <cp:lastModifiedBy>CAMUS Tatiana (DRA ILE DE FRANCE)</cp:lastModifiedBy>
  <cp:revision>48</cp:revision>
  <dcterms:created xsi:type="dcterms:W3CDTF">2020-03-12T13:50:02Z</dcterms:created>
  <dcterms:modified xsi:type="dcterms:W3CDTF">2021-10-15T12:56:06Z</dcterms:modified>
</cp:coreProperties>
</file>